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19" r:id="rId6"/>
    <p:sldMasterId id="2147484234" r:id="rId7"/>
    <p:sldMasterId id="2147484250" r:id="rId8"/>
    <p:sldMasterId id="2147484267" r:id="rId9"/>
    <p:sldMasterId id="2147484285" r:id="rId10"/>
  </p:sldMasterIdLst>
  <p:notesMasterIdLst>
    <p:notesMasterId r:id="rId55"/>
  </p:notesMasterIdLst>
  <p:handoutMasterIdLst>
    <p:handoutMasterId r:id="rId56"/>
  </p:handoutMasterIdLst>
  <p:sldIdLst>
    <p:sldId id="299" r:id="rId11"/>
    <p:sldId id="300" r:id="rId12"/>
    <p:sldId id="301" r:id="rId13"/>
    <p:sldId id="315" r:id="rId14"/>
    <p:sldId id="316" r:id="rId15"/>
    <p:sldId id="317" r:id="rId16"/>
    <p:sldId id="318" r:id="rId17"/>
    <p:sldId id="319" r:id="rId18"/>
    <p:sldId id="352"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3" r:id="rId52"/>
    <p:sldId id="313" r:id="rId53"/>
    <p:sldId id="314"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A0844E61-E9A5-4495-AE7F-4A859C0FF112}">
          <p14:sldIdLst>
            <p14:sldId id="299"/>
            <p14:sldId id="300"/>
            <p14:sldId id="301"/>
          </p14:sldIdLst>
        </p14:section>
        <p14:section name="Herramientas C#" id="{7FA89A9D-D0CD-4519-ACFD-C477169DB14B}">
          <p14:sldIdLst>
            <p14:sldId id="315"/>
            <p14:sldId id="316"/>
            <p14:sldId id="317"/>
            <p14:sldId id="318"/>
            <p14:sldId id="319"/>
            <p14:sldId id="352"/>
          </p14:sldIdLst>
        </p14:section>
        <p14:section name="Herramientas XAML" id="{FD0DFBED-00A1-4125-A78C-4F536039BC73}">
          <p14:sldIdLst>
            <p14:sldId id="320"/>
            <p14:sldId id="321"/>
            <p14:sldId id="322"/>
            <p14:sldId id="323"/>
            <p14:sldId id="324"/>
            <p14:sldId id="325"/>
            <p14:sldId id="326"/>
            <p14:sldId id="327"/>
            <p14:sldId id="328"/>
          </p14:sldIdLst>
        </p14:section>
        <p14:section name="Blend" id="{94A0E2AC-1776-49C5-8DF0-28B6E78060FE}">
          <p14:sldIdLst>
            <p14:sldId id="329"/>
            <p14:sldId id="330"/>
          </p14:sldIdLst>
        </p14:section>
        <p14:section name="IE Debugger" id="{A25783E5-4FE4-4BE2-BEBA-BEC9C50D2DEB}">
          <p14:sldIdLst>
            <p14:sldId id="331"/>
            <p14:sldId id="332"/>
          </p14:sldIdLst>
        </p14:section>
        <p14:section name="Emulador" id="{606AF24D-AC55-4FB4-8373-410D3982906A}">
          <p14:sldIdLst>
            <p14:sldId id="333"/>
            <p14:sldId id="334"/>
            <p14:sldId id="335"/>
            <p14:sldId id="336"/>
            <p14:sldId id="337"/>
            <p14:sldId id="338"/>
            <p14:sldId id="339"/>
            <p14:sldId id="340"/>
            <p14:sldId id="341"/>
            <p14:sldId id="342"/>
            <p14:sldId id="343"/>
            <p14:sldId id="344"/>
          </p14:sldIdLst>
        </p14:section>
        <p14:section name="Profiling" id="{D586C216-3F43-4B69-8C9F-39A10FABFC47}">
          <p14:sldIdLst>
            <p14:sldId id="345"/>
            <p14:sldId id="346"/>
            <p14:sldId id="347"/>
          </p14:sldIdLst>
        </p14:section>
        <p14:section name="Debugging Tips and Tricks" id="{FFC54559-35E4-41EE-8E05-95A59674D8C5}">
          <p14:sldIdLst>
            <p14:sldId id="348"/>
            <p14:sldId id="349"/>
            <p14:sldId id="350"/>
            <p14:sldId id="351"/>
            <p14:sldId id="353"/>
          </p14:sldIdLst>
        </p14:section>
        <p14:section name="Fin" id="{896C6AF1-86AC-4F9F-BF7E-F3CC13C43428}">
          <p14:sldIdLst>
            <p14:sldId id="313"/>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Nick Randolph" initials="NR" lastIdx="15" clrIdx="2">
    <p:extLst>
      <p:ext uri="{19B8F6BF-5375-455C-9EA6-DF929625EA0E}">
        <p15:presenceInfo xmlns:p15="http://schemas.microsoft.com/office/powerpoint/2012/main" userId="a270cf86f32a89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747" autoAdjust="0"/>
  </p:normalViewPr>
  <p:slideViewPr>
    <p:cSldViewPr snapToObjects="1">
      <p:cViewPr varScale="1">
        <p:scale>
          <a:sx n="61" d="100"/>
          <a:sy n="61" d="100"/>
        </p:scale>
        <p:origin x="720"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t>12/10/2014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t>12/10/2014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119431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some of the tooling goodies we have in Visual Studio for XAML development.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0676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4335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693224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717353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1860729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71457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04029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1914776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demo, I’m going to open a Windows 8.1 application.</a:t>
            </a:r>
          </a:p>
          <a:p>
            <a:r>
              <a:rPr lang="en-US" dirty="0" smtClean="0"/>
              <a:t>Add</a:t>
            </a:r>
            <a:r>
              <a:rPr lang="en-US" baseline="0" dirty="0" smtClean="0"/>
              <a:t> a Windows Phone app to it.</a:t>
            </a:r>
          </a:p>
          <a:p>
            <a:r>
              <a:rPr lang="en-US" baseline="0" dirty="0" smtClean="0"/>
              <a:t>Move some code over from app 1 to app 2</a:t>
            </a:r>
          </a:p>
          <a:p>
            <a:r>
              <a:rPr lang="en-US" baseline="0" dirty="0" smtClean="0"/>
              <a:t>Go to the shared code and switch the context, add something</a:t>
            </a:r>
          </a:p>
          <a:p>
            <a:r>
              <a:rPr lang="en-US" baseline="0" dirty="0" smtClean="0"/>
              <a:t>Go to the XAML</a:t>
            </a:r>
          </a:p>
          <a:p>
            <a:r>
              <a:rPr lang="en-US" baseline="0" dirty="0" smtClean="0"/>
              <a:t>Walk through the XAML workspace (Toolbox, split view, properties, document pane, device pane)</a:t>
            </a:r>
          </a:p>
          <a:p>
            <a:r>
              <a:rPr lang="en-US" baseline="0" dirty="0" smtClean="0"/>
              <a:t>Show XAML </a:t>
            </a:r>
            <a:r>
              <a:rPr lang="en-US" baseline="0" dirty="0" err="1" smtClean="0"/>
              <a:t>intellisense</a:t>
            </a:r>
            <a:r>
              <a:rPr lang="en-US" baseline="0" dirty="0" smtClean="0"/>
              <a:t> for resources</a:t>
            </a:r>
          </a:p>
          <a:p>
            <a:r>
              <a:rPr lang="en-US" baseline="0" dirty="0" smtClean="0"/>
              <a:t>Show XAML “Go To Definition” </a:t>
            </a:r>
          </a:p>
          <a:p>
            <a:r>
              <a:rPr lang="en-US" baseline="0" dirty="0" smtClean="0"/>
              <a:t>Show XAML Device Pane</a:t>
            </a:r>
          </a:p>
          <a:p>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80400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68515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1233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Blend</a:t>
            </a:r>
          </a:p>
          <a:p>
            <a:r>
              <a:rPr lang="en-US" dirty="0" smtClean="0"/>
              <a:t>Create</a:t>
            </a:r>
            <a:r>
              <a:rPr lang="en-US" baseline="0" dirty="0" smtClean="0"/>
              <a:t> an animation</a:t>
            </a:r>
          </a:p>
          <a:p>
            <a:r>
              <a:rPr lang="en-US" dirty="0" smtClean="0"/>
              <a:t>Show</a:t>
            </a:r>
            <a:r>
              <a:rPr lang="en-US" baseline="0" dirty="0" smtClean="0"/>
              <a:t> the Control State Editor for a Checkbox</a:t>
            </a:r>
          </a:p>
          <a:p>
            <a:r>
              <a:rPr lang="en-US" baseline="0" dirty="0" smtClean="0"/>
              <a:t>Show how to create some sample data</a:t>
            </a:r>
          </a:p>
          <a:p>
            <a:r>
              <a:rPr lang="en-US" baseline="0" dirty="0" smtClean="0"/>
              <a:t>Use the alignment guides, show how to export them and import them into another 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2229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845546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JavaScript Console</a:t>
            </a:r>
          </a:p>
          <a:p>
            <a:pPr marL="0" indent="0">
              <a:buNone/>
            </a:pPr>
            <a:r>
              <a:rPr lang="en-US" smtClean="0"/>
              <a:t>DOM Explorer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67039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391EFE44-3A2F-4EFC-9AE1-2D718CD923B7}" type="datetime1">
              <a:rPr lang="en-US" smtClean="0"/>
              <a:t>12/10/2014</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71154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391EFE44-3A2F-4EFC-9AE1-2D718CD923B7}" type="datetime1">
              <a:rPr lang="en-US" smtClean="0"/>
              <a:t>12/10/2014</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49939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391EFE44-3A2F-4EFC-9AE1-2D718CD923B7}" type="datetime1">
              <a:rPr lang="en-US" smtClean="0"/>
              <a:t>12/10/2014</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2901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p:cNvSpPr>
            <a:spLocks noGrp="1"/>
          </p:cNvSpPr>
          <p:nvPr>
            <p:ph type="dt" idx="13"/>
          </p:nvPr>
        </p:nvSpPr>
        <p:spPr/>
        <p:txBody>
          <a:bodyPr/>
          <a:lstStyle/>
          <a:p>
            <a:fld id="{391EFE44-3A2F-4EFC-9AE1-2D718CD923B7}" type="datetime1">
              <a:rPr lang="en-US" smtClean="0"/>
              <a:t>12/10/2014</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306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121692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4254145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369686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14944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881033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1478213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148116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391EFE44-3A2F-4EFC-9AE1-2D718CD923B7}" type="datetime1">
              <a:rPr lang="en-US" smtClean="0"/>
              <a:t>12/10/2014</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90170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10" name="Date Placeholder 9"/>
          <p:cNvSpPr>
            <a:spLocks noGrp="1"/>
          </p:cNvSpPr>
          <p:nvPr>
            <p:ph type="dt" idx="13"/>
          </p:nvPr>
        </p:nvSpPr>
        <p:spPr/>
        <p:txBody>
          <a:bodyPr/>
          <a:lstStyle/>
          <a:p>
            <a:fld id="{391EFE44-3A2F-4EFC-9AE1-2D718CD923B7}" type="datetime1">
              <a:rPr lang="en-US" smtClean="0"/>
              <a:t>12/10/2014</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4515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649091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158151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138883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43</a:t>
            </a:fld>
            <a:endParaRPr lang="en-US"/>
          </a:p>
        </p:txBody>
      </p:sp>
    </p:spTree>
    <p:extLst>
      <p:ext uri="{BB962C8B-B14F-4D97-AF65-F5344CB8AC3E}">
        <p14:creationId xmlns:p14="http://schemas.microsoft.com/office/powerpoint/2010/main" val="234702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16323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First, let’s cover the most basic element for universal application in visual</a:t>
            </a:r>
            <a:r>
              <a:rPr lang="en-US" baseline="0" dirty="0" smtClean="0"/>
              <a:t> studio: the template. All universal app template contains 3 projects:</a:t>
            </a:r>
          </a:p>
          <a:p>
            <a:r>
              <a:rPr lang="en-US" baseline="0" dirty="0" smtClean="0"/>
              <a:t>A windows 8.1 project</a:t>
            </a:r>
          </a:p>
          <a:p>
            <a:r>
              <a:rPr lang="en-US" baseline="0" dirty="0" smtClean="0"/>
              <a:t>A windows phone 8.1 project</a:t>
            </a:r>
          </a:p>
          <a:p>
            <a:r>
              <a:rPr lang="en-US" baseline="0" dirty="0" smtClean="0"/>
              <a:t>A shared project. </a:t>
            </a:r>
          </a:p>
          <a:p>
            <a:endParaRPr lang="en-US" baseline="0" dirty="0" smtClean="0"/>
          </a:p>
          <a:p>
            <a:r>
              <a:rPr lang="en-US" baseline="0" dirty="0" smtClean="0"/>
              <a:t>This goes for all </a:t>
            </a:r>
            <a:r>
              <a:rPr lang="en-US" baseline="0" dirty="0" err="1" smtClean="0"/>
              <a:t>Univeral</a:t>
            </a:r>
            <a:r>
              <a:rPr lang="en-US" baseline="0" dirty="0" smtClean="0"/>
              <a:t> app templates, both the C# and </a:t>
            </a:r>
            <a:r>
              <a:rPr lang="en-US" baseline="0" dirty="0" err="1" smtClean="0"/>
              <a:t>Javascript</a:t>
            </a:r>
            <a:r>
              <a:rPr lang="en-US" baseline="0" dirty="0" smtClean="0"/>
              <a:t> varieties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03341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This</a:t>
            </a:r>
            <a:r>
              <a:rPr lang="en-US" baseline="0" dirty="0" smtClean="0"/>
              <a:t> runs the danger of getting a little bit confusing. After all, how do we know when we’re using a platform specific API? </a:t>
            </a:r>
          </a:p>
          <a:p>
            <a:endParaRPr lang="en-US" baseline="0" dirty="0" smtClean="0"/>
          </a:p>
          <a:p>
            <a:r>
              <a:rPr lang="en-US" baseline="0" dirty="0" smtClean="0"/>
              <a:t>Fortunately, Visual Studio has that covered. When working in a file in the shared folder, if we call an </a:t>
            </a:r>
            <a:r>
              <a:rPr lang="en-US" baseline="0" dirty="0" err="1" smtClean="0"/>
              <a:t>api</a:t>
            </a:r>
            <a:r>
              <a:rPr lang="en-US" baseline="0" dirty="0" smtClean="0"/>
              <a:t> that is specific to either windows phone or windows, we’ll get a warning from Visual Studio that the code we’re about to use is platform specific. </a:t>
            </a:r>
          </a:p>
          <a:p>
            <a:endParaRPr lang="en-US" baseline="0" dirty="0" smtClean="0"/>
          </a:p>
          <a:p>
            <a:r>
              <a:rPr lang="en-US" baseline="0" dirty="0" smtClean="0"/>
              <a:t>We also have the ability to change the context so that we get the right </a:t>
            </a:r>
            <a:r>
              <a:rPr lang="en-US" baseline="0" dirty="0" err="1" smtClean="0"/>
              <a:t>Intellisense</a:t>
            </a:r>
            <a:r>
              <a:rPr lang="en-US" baseline="0" dirty="0" smtClean="0"/>
              <a:t> for the platform we’re targeting. When we’re in a share file, there is a little </a:t>
            </a:r>
            <a:r>
              <a:rPr lang="en-US" baseline="0" dirty="0" err="1" smtClean="0"/>
              <a:t>navbar</a:t>
            </a:r>
            <a:r>
              <a:rPr lang="en-US" baseline="0" dirty="0" smtClean="0"/>
              <a:t> at the top of the file. We can go into that </a:t>
            </a:r>
            <a:r>
              <a:rPr lang="en-US" baseline="0" dirty="0" err="1" smtClean="0"/>
              <a:t>navbar</a:t>
            </a:r>
            <a:r>
              <a:rPr lang="en-US" baseline="0" dirty="0" smtClean="0"/>
              <a:t> and change the context of the file that we’re working on. Let’s say we want to work in the Windows Phone context, maybe add something for that back button interaction. We can change the context of our </a:t>
            </a:r>
            <a:r>
              <a:rPr lang="en-US" baseline="0" dirty="0" err="1" smtClean="0"/>
              <a:t>Intellisense</a:t>
            </a:r>
            <a:r>
              <a:rPr lang="en-US" baseline="0" dirty="0" smtClean="0"/>
              <a:t> using the context switcher in the </a:t>
            </a:r>
            <a:r>
              <a:rPr lang="en-US" baseline="0" dirty="0" err="1" smtClean="0"/>
              <a:t>navbar</a:t>
            </a:r>
            <a:r>
              <a:rPr lang="en-US" baseline="0" dirty="0" smtClean="0"/>
              <a:t> and. Now the code that is wrapped in a Windows Phone #if is enabled, the code wrapped in a Windows #if is grayed out, and our </a:t>
            </a:r>
            <a:r>
              <a:rPr lang="en-US" baseline="0" dirty="0" err="1" smtClean="0"/>
              <a:t>Intellisense</a:t>
            </a:r>
            <a:r>
              <a:rPr lang="en-US" baseline="0" dirty="0" smtClean="0"/>
              <a:t> will give us access to the Windows Phone </a:t>
            </a:r>
            <a:r>
              <a:rPr lang="en-US" baseline="0" dirty="0" err="1" smtClean="0"/>
              <a:t>api</a:t>
            </a:r>
            <a:r>
              <a:rPr lang="en-US" baseline="0" dirty="0" smtClean="0"/>
              <a:t> set.</a:t>
            </a:r>
          </a:p>
          <a:p>
            <a:endParaRPr lang="en-US" baseline="0" dirty="0" smtClean="0"/>
          </a:p>
          <a:p>
            <a:endParaRPr lang="en-US" baseline="0" dirty="0" smtClean="0"/>
          </a:p>
          <a:p>
            <a:r>
              <a:rPr lang="en-US" dirty="0" smtClean="0"/>
              <a:t>The</a:t>
            </a:r>
            <a:r>
              <a:rPr lang="en-US" baseline="0" dirty="0" smtClean="0"/>
              <a:t> ability to 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655888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As for launching our different</a:t>
            </a:r>
            <a:r>
              <a:rPr lang="en-US" baseline="0" dirty="0" smtClean="0"/>
              <a:t> applications, Visual Studio makes that easy as well. We only need to go up to our application launch, click on the arrow to the side and change our startup project. The menu will then populate with all the launching options we need for that platform.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176201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I know some of you are saying “That takes too long! I don’t want</a:t>
            </a:r>
            <a:r>
              <a:rPr lang="en-US" baseline="0" dirty="0" smtClean="0"/>
              <a:t> to launch each project separately, I want to launch them at the same time.” </a:t>
            </a:r>
          </a:p>
          <a:p>
            <a:endParaRPr lang="en-US" baseline="0" dirty="0" smtClean="0"/>
          </a:p>
          <a:p>
            <a:r>
              <a:rPr lang="en-US" baseline="0" dirty="0" smtClean="0"/>
              <a:t>Visual Studio has you covered there as well. If you go to the properties of your universal solution, you’ll find, under the “Common Properties, Startup Project” section, that you can actually launch multiple projects at the same time.</a:t>
            </a:r>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12/10/2014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296222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demo, I’m going to open a Windows 8.1 application.</a:t>
            </a:r>
          </a:p>
          <a:p>
            <a:r>
              <a:rPr lang="en-US" dirty="0" smtClean="0"/>
              <a:t>Add</a:t>
            </a:r>
            <a:r>
              <a:rPr lang="en-US" baseline="0" dirty="0" smtClean="0"/>
              <a:t> a Windows Phone app to it.</a:t>
            </a:r>
          </a:p>
          <a:p>
            <a:r>
              <a:rPr lang="en-US" baseline="0" dirty="0" smtClean="0"/>
              <a:t>Move some code over from app 1 to app 2</a:t>
            </a:r>
          </a:p>
          <a:p>
            <a:r>
              <a:rPr lang="en-US" baseline="0" dirty="0" smtClean="0"/>
              <a:t>Go to the shared code and switch the context, add something</a:t>
            </a:r>
          </a:p>
          <a:p>
            <a:r>
              <a:rPr lang="en-US" baseline="0" dirty="0" smtClean="0"/>
              <a:t>Go to the XAML</a:t>
            </a:r>
          </a:p>
          <a:p>
            <a:r>
              <a:rPr lang="en-US" baseline="0" dirty="0" smtClean="0"/>
              <a:t>Walk through the XAML workspace (Toolbox, split view, properties, document pane, device pane)</a:t>
            </a:r>
          </a:p>
          <a:p>
            <a:r>
              <a:rPr lang="en-US" baseline="0" dirty="0" smtClean="0"/>
              <a:t>Show XAML </a:t>
            </a:r>
            <a:r>
              <a:rPr lang="en-US" baseline="0" dirty="0" err="1" smtClean="0"/>
              <a:t>intellisense</a:t>
            </a:r>
            <a:r>
              <a:rPr lang="en-US" baseline="0" dirty="0" smtClean="0"/>
              <a:t> for resources</a:t>
            </a:r>
          </a:p>
          <a:p>
            <a:r>
              <a:rPr lang="en-US" baseline="0" dirty="0" smtClean="0"/>
              <a:t>Show XAML “Go To Definition” </a:t>
            </a:r>
          </a:p>
          <a:p>
            <a:r>
              <a:rPr lang="en-US" baseline="0" dirty="0" smtClean="0"/>
              <a:t>Show XAML Device Pane</a:t>
            </a:r>
          </a:p>
          <a:p>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89600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669733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459729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8252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2279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08567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811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796109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963412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14203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178641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22791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70615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90323895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974271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8370546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60047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208392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718097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87517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49628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79172199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5827864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4259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1825" y="4044116"/>
            <a:ext cx="3048664" cy="636713"/>
          </a:xfrm>
        </p:spPr>
        <p:txBody>
          <a:bodyPr wrap="square">
            <a:spAutoFit/>
          </a:bodyPr>
          <a:lstStyle>
            <a:lvl1pPr marL="0" indent="0" algn="l">
              <a:spcBef>
                <a:spcPts val="0"/>
              </a:spcBef>
              <a:buNone/>
              <a:defRPr sz="1632" baseline="0">
                <a:solidFill>
                  <a:schemeClr val="tx1"/>
                </a:solidFill>
              </a:defRPr>
            </a:lvl1pPr>
            <a:lvl2pPr marL="388591" indent="-155437" algn="l">
              <a:spcBef>
                <a:spcPts val="0"/>
              </a:spcBef>
              <a:buFont typeface="Arial" pitchFamily="34" charset="0"/>
              <a:buChar char="•"/>
              <a:defRPr sz="1632">
                <a:solidFill>
                  <a:schemeClr val="tx1">
                    <a:lumMod val="60000"/>
                    <a:lumOff val="40000"/>
                  </a:schemeClr>
                </a:solidFill>
              </a:defRPr>
            </a:lvl2pPr>
            <a:lvl3pPr marL="621746" indent="-155437" algn="l">
              <a:buFont typeface="Arial" pitchFamily="34" charset="0"/>
              <a:buChar char="•"/>
              <a:defRPr sz="1632">
                <a:solidFill>
                  <a:schemeClr val="tx1">
                    <a:tint val="75000"/>
                  </a:schemeClr>
                </a:solidFill>
              </a:defRPr>
            </a:lvl3pPr>
            <a:lvl4pPr marL="854901" indent="-155437" algn="l">
              <a:buFont typeface="Arial" pitchFamily="34" charset="0"/>
              <a:buChar char="•"/>
              <a:defRPr sz="1632">
                <a:solidFill>
                  <a:schemeClr val="tx1">
                    <a:tint val="75000"/>
                  </a:schemeClr>
                </a:solidFill>
              </a:defRPr>
            </a:lvl4pPr>
            <a:lvl5pPr marL="1010338" indent="-155437" algn="l">
              <a:buFont typeface="Arial" pitchFamily="34" charset="0"/>
              <a:buChar char="•"/>
              <a:defRPr sz="1632">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21825" y="544118"/>
            <a:ext cx="3048664" cy="410690"/>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2619" indent="0">
              <a:buNone/>
              <a:defRPr sz="1632">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21825" y="2404044"/>
            <a:ext cx="3048664" cy="1329595"/>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0391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3"/>
            <a:ext cx="11192828" cy="410690"/>
          </a:xfrm>
        </p:spPr>
        <p:txBody>
          <a:bodyPr/>
          <a:lstStyle>
            <a:lvl1pPr marL="0" indent="0">
              <a:buNone/>
              <a:defRPr sz="1632">
                <a:solidFill>
                  <a:schemeClr val="tx1"/>
                </a:solidFill>
              </a:defRPr>
            </a:lvl1pPr>
            <a:lvl2pPr marL="237451" indent="0">
              <a:buNone/>
              <a:defRPr sz="1632">
                <a:solidFill>
                  <a:schemeClr val="tx1"/>
                </a:solidFill>
              </a:defRPr>
            </a:lvl2pPr>
            <a:lvl3pPr marL="466269" indent="0">
              <a:buNone/>
              <a:defRPr sz="1632">
                <a:solidFill>
                  <a:schemeClr val="tx1"/>
                </a:solidFill>
              </a:defRPr>
            </a:lvl3pPr>
            <a:lvl4pPr marL="703718" indent="0">
              <a:buNone/>
              <a:defRPr sz="1632">
                <a:solidFill>
                  <a:schemeClr val="tx1"/>
                </a:solidFill>
              </a:defRPr>
            </a:lvl4pPr>
            <a:lvl5pPr marL="932535" indent="0">
              <a:buNone/>
              <a:defRPr sz="163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8" y="6474105"/>
            <a:ext cx="1494383" cy="188346"/>
          </a:xfrm>
          <a:prstGeom prst="rect">
            <a:avLst/>
          </a:prstGeom>
        </p:spPr>
        <p:txBody>
          <a:bodyPr/>
          <a:lstStyle/>
          <a:p>
            <a:fld id="{5C4A0D7F-3A04-401B-B93A-D2B4A04D7D6E}" type="datetime1">
              <a:rPr lang="en-US" smtClean="0">
                <a:solidFill>
                  <a:srgbClr val="979796">
                    <a:lumMod val="40000"/>
                    <a:lumOff val="60000"/>
                  </a:srgbClr>
                </a:solidFill>
              </a:rPr>
              <a:pPr/>
              <a:t>12/10/2014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6"/>
            <a:ext cx="1671013" cy="188347"/>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1"/>
            <a:ext cx="11192828" cy="527359"/>
          </a:xfrm>
        </p:spPr>
        <p:txBody>
          <a:bodyPr/>
          <a:lstStyle/>
          <a:p>
            <a:r>
              <a:rPr lang="en-US" dirty="0" smtClean="0"/>
              <a:t>Click to edit title</a:t>
            </a:r>
            <a:endParaRPr lang="en-US" dirty="0"/>
          </a:p>
        </p:txBody>
      </p:sp>
    </p:spTree>
    <p:extLst>
      <p:ext uri="{BB962C8B-B14F-4D97-AF65-F5344CB8AC3E}">
        <p14:creationId xmlns:p14="http://schemas.microsoft.com/office/powerpoint/2010/main" val="271839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26"/>
            <a:ext cx="11192828" cy="2228302"/>
          </a:xfrm>
        </p:spPr>
        <p:txBody>
          <a:bodyPr/>
          <a:lstStyle>
            <a:lvl2pPr marL="781501" indent="-155437">
              <a:defRPr/>
            </a:lvl2pPr>
            <a:lvl3pPr marL="1398929" indent="-155437">
              <a:defRPr/>
            </a:lvl3pPr>
            <a:lvl4pPr marL="2024993" indent="-155437">
              <a:defRPr/>
            </a:lvl4pPr>
            <a:lvl5pPr marL="2642422" indent="-15543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21824" y="546609"/>
            <a:ext cx="11192828" cy="49030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21824" y="1100991"/>
            <a:ext cx="11192828" cy="410690"/>
          </a:xfrm>
        </p:spPr>
        <p:txBody>
          <a:bodyPr/>
          <a:lstStyle>
            <a:lvl1pPr marL="0" indent="0">
              <a:buNone/>
              <a:defRPr sz="1632">
                <a:solidFill>
                  <a:schemeClr val="tx1"/>
                </a:solidFill>
              </a:defRPr>
            </a:lvl1pPr>
            <a:lvl2pPr marL="237473" indent="0">
              <a:buNone/>
              <a:defRPr sz="1632">
                <a:solidFill>
                  <a:schemeClr val="tx1"/>
                </a:solidFill>
              </a:defRPr>
            </a:lvl2pPr>
            <a:lvl3pPr marL="466310" indent="0">
              <a:buNone/>
              <a:defRPr sz="1632">
                <a:solidFill>
                  <a:schemeClr val="tx1"/>
                </a:solidFill>
              </a:defRPr>
            </a:lvl3pPr>
            <a:lvl4pPr marL="703782" indent="0">
              <a:buNone/>
              <a:defRPr sz="1632">
                <a:solidFill>
                  <a:schemeClr val="tx1"/>
                </a:solidFill>
              </a:defRPr>
            </a:lvl4pPr>
            <a:lvl5pPr marL="932619" indent="0">
              <a:buNone/>
              <a:defRPr sz="1632">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621578" y="6474105"/>
            <a:ext cx="1494383" cy="188346"/>
          </a:xfrm>
          <a:prstGeom prst="rect">
            <a:avLst/>
          </a:prstGeom>
        </p:spPr>
        <p:txBody>
          <a:bodyPr/>
          <a:lstStyle/>
          <a:p>
            <a:fld id="{6DD3B76A-C5DE-4B9A-BEAE-BBF0DC17AAA8}" type="datetime1">
              <a:rPr lang="en-US" smtClean="0"/>
              <a:t>12/10/2014</a:t>
            </a:fld>
            <a:endParaRPr lang="en-US" dirty="0"/>
          </a:p>
        </p:txBody>
      </p:sp>
      <p:sp>
        <p:nvSpPr>
          <p:cNvPr id="14" name="Footer Placeholder 13"/>
          <p:cNvSpPr>
            <a:spLocks noGrp="1"/>
          </p:cNvSpPr>
          <p:nvPr>
            <p:ph type="ftr" sz="quarter" idx="19"/>
          </p:nvPr>
        </p:nvSpPr>
        <p:spPr>
          <a:xfrm>
            <a:off x="950565" y="6474106"/>
            <a:ext cx="1671013" cy="188347"/>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7334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590167" y="3662647"/>
            <a:ext cx="10571004" cy="1499290"/>
          </a:xfrm>
        </p:spPr>
        <p:txBody>
          <a:bodyPr/>
          <a:lstStyle>
            <a:lvl1pPr algn="l">
              <a:lnSpc>
                <a:spcPct val="75000"/>
              </a:lnSpc>
              <a:defRPr lang="en-US" sz="8159" kern="1200" spc="-204"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590167" y="5455702"/>
            <a:ext cx="8705533" cy="489610"/>
          </a:xfrm>
        </p:spPr>
        <p:txBody>
          <a:bodyPr>
            <a:normAutofit/>
          </a:bodyPr>
          <a:lstStyle>
            <a:lvl1pPr marL="0" indent="0" algn="l">
              <a:buNone/>
              <a:defRPr sz="3672">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7335752"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7335752"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8543253"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8543253"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9744396"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9744396"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10945538"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10945538" y="1590600"/>
            <a:ext cx="1077175" cy="1077022"/>
          </a:xfrm>
        </p:spPr>
        <p:txBody>
          <a:bodyPr>
            <a:normAutofit/>
          </a:bodyPr>
          <a:lstStyle>
            <a:lvl1pPr marL="0" indent="0" algn="l">
              <a:buNone/>
              <a:defRPr sz="1360" strike="noStrike">
                <a:solidFill>
                  <a:schemeClr val="bg1"/>
                </a:solidFill>
              </a:defRPr>
            </a:lvl1pPr>
          </a:lstStyle>
          <a:p>
            <a:endParaRPr lang="ru-RU" dirty="0"/>
          </a:p>
        </p:txBody>
      </p:sp>
    </p:spTree>
    <p:extLst>
      <p:ext uri="{BB962C8B-B14F-4D97-AF65-F5344CB8AC3E}">
        <p14:creationId xmlns:p14="http://schemas.microsoft.com/office/powerpoint/2010/main" val="253930165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7079832" y="6483349"/>
            <a:ext cx="2797175" cy="371475"/>
          </a:xfrm>
          <a:prstGeom prst="rect">
            <a:avLst/>
          </a:prstGeom>
        </p:spPr>
        <p:txBody>
          <a:bodyPr/>
          <a:lstStyle>
            <a:lvl1pPr>
              <a:defRPr>
                <a:solidFill>
                  <a:schemeClr val="bg2">
                    <a:lumMod val="40000"/>
                    <a:lumOff val="60000"/>
                  </a:schemeClr>
                </a:solidFill>
              </a:defRPr>
            </a:lvl1pPr>
          </a:lstStyle>
          <a:p>
            <a:fld id="{6F87C8DF-A29B-444F-AC30-6D2947C5E82B}" type="datetime1">
              <a:rPr lang="en-US" smtClean="0"/>
              <a:pPr/>
              <a:t>12/10/2014</a:t>
            </a:fld>
            <a:endParaRPr lang="en-US"/>
          </a:p>
        </p:txBody>
      </p:sp>
      <p:sp>
        <p:nvSpPr>
          <p:cNvPr id="4" name="Footer Placeholder 3"/>
          <p:cNvSpPr>
            <a:spLocks noGrp="1"/>
          </p:cNvSpPr>
          <p:nvPr>
            <p:ph type="ftr" sz="quarter" idx="11"/>
          </p:nvPr>
        </p:nvSpPr>
        <p:spPr>
          <a:xfrm>
            <a:off x="9877007" y="6483350"/>
            <a:ext cx="1804987" cy="371475"/>
          </a:xfrm>
          <a:prstGeom prst="rect">
            <a:avLst/>
          </a:prstGeom>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a:xfrm>
            <a:off x="11676062" y="6483350"/>
            <a:ext cx="485776" cy="371475"/>
          </a:xfrm>
          <a:prstGeom prst="rect">
            <a:avLst/>
          </a:prstGeom>
        </p:spPr>
        <p:txBody>
          <a:bodyPr/>
          <a:lstStyle>
            <a:lvl1pPr>
              <a:defRPr>
                <a:solidFill>
                  <a:schemeClr val="bg2">
                    <a:lumMod val="40000"/>
                    <a:lumOff val="60000"/>
                  </a:schemeClr>
                </a:solidFill>
              </a:defRPr>
            </a:lvl1pPr>
          </a:lstStyle>
          <a:p>
            <a:fld id="{2775DF8E-1151-4C45-8C93-3AB060627CA9}" type="slidenum">
              <a:rPr lang="en-US" smtClean="0"/>
              <a:pPr/>
              <a:t>‹Nº›</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19339593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7079832" y="6483349"/>
            <a:ext cx="2797175" cy="371475"/>
          </a:xfrm>
          <a:prstGeom prst="rect">
            <a:avLst/>
          </a:prstGeom>
        </p:spPr>
        <p:txBody>
          <a:bodyPr/>
          <a:lstStyle/>
          <a:p>
            <a:fld id="{43C0CA2A-A3B8-470C-B399-BD7C3BF658A5}" type="datetime1">
              <a:rPr lang="en-US" smtClean="0"/>
              <a:t>12/10/2014</a:t>
            </a:fld>
            <a:endParaRPr lang="en-US"/>
          </a:p>
        </p:txBody>
      </p:sp>
      <p:sp>
        <p:nvSpPr>
          <p:cNvPr id="3" name="Footer Placeholder 2"/>
          <p:cNvSpPr>
            <a:spLocks noGrp="1"/>
          </p:cNvSpPr>
          <p:nvPr>
            <p:ph type="ftr" sz="quarter" idx="12"/>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75672032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a:xfrm>
            <a:off x="7079832" y="6483349"/>
            <a:ext cx="2797175" cy="371475"/>
          </a:xfrm>
          <a:prstGeom prst="rect">
            <a:avLst/>
          </a:prstGeom>
        </p:spPr>
        <p:txBody>
          <a:bodyPr/>
          <a:lstStyle/>
          <a:p>
            <a:fld id="{DF8856BE-949E-4BF1-9D5E-AF39E8E54868}" type="datetime1">
              <a:rPr lang="en-US" smtClean="0"/>
              <a:t>12/10/2014</a:t>
            </a:fld>
            <a:endParaRPr lang="en-US"/>
          </a:p>
        </p:txBody>
      </p:sp>
      <p:sp>
        <p:nvSpPr>
          <p:cNvPr id="6" name="Footer Placeholder 5"/>
          <p:cNvSpPr>
            <a:spLocks noGrp="1"/>
          </p:cNvSpPr>
          <p:nvPr>
            <p:ph type="ftr" sz="quarter" idx="14"/>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3574880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a:xfrm>
            <a:off x="7079832" y="6483349"/>
            <a:ext cx="2797175" cy="371475"/>
          </a:xfrm>
          <a:prstGeom prst="rect">
            <a:avLst/>
          </a:prstGeom>
        </p:spPr>
        <p:txBody>
          <a:bodyPr/>
          <a:lstStyle/>
          <a:p>
            <a:fld id="{2F3BAC70-3324-4D03-BF37-DF6E49462F99}" type="datetime1">
              <a:rPr lang="en-US" smtClean="0"/>
              <a:t>12/10/2014</a:t>
            </a:fld>
            <a:endParaRPr lang="en-US"/>
          </a:p>
        </p:txBody>
      </p:sp>
      <p:sp>
        <p:nvSpPr>
          <p:cNvPr id="5" name="Footer Placeholder 4"/>
          <p:cNvSpPr>
            <a:spLocks noGrp="1"/>
          </p:cNvSpPr>
          <p:nvPr>
            <p:ph type="ftr" sz="quarter" idx="12"/>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85040827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1827" y="4044120"/>
            <a:ext cx="6321872" cy="523733"/>
          </a:xfrm>
        </p:spPr>
        <p:txBody>
          <a:bodyPr wrap="square">
            <a:spAutoFit/>
          </a:bodyPr>
          <a:lstStyle>
            <a:lvl1pPr marL="0" indent="0" algn="l">
              <a:spcBef>
                <a:spcPts val="0"/>
              </a:spcBef>
              <a:buNone/>
              <a:defRPr sz="2448" baseline="0">
                <a:solidFill>
                  <a:schemeClr val="tx1"/>
                </a:solidFill>
              </a:defRPr>
            </a:lvl1pPr>
            <a:lvl2pPr marL="388559" indent="-155423" algn="l">
              <a:spcBef>
                <a:spcPts val="0"/>
              </a:spcBef>
              <a:buFont typeface="Arial" pitchFamily="34" charset="0"/>
              <a:buChar char="•"/>
              <a:defRPr sz="1632">
                <a:solidFill>
                  <a:schemeClr val="tx1">
                    <a:lumMod val="60000"/>
                    <a:lumOff val="40000"/>
                  </a:schemeClr>
                </a:solidFill>
              </a:defRPr>
            </a:lvl2pPr>
            <a:lvl3pPr marL="621695" indent="-155423" algn="l">
              <a:buFont typeface="Arial" pitchFamily="34" charset="0"/>
              <a:buChar char="•"/>
              <a:defRPr sz="1632">
                <a:solidFill>
                  <a:schemeClr val="tx1">
                    <a:tint val="75000"/>
                  </a:schemeClr>
                </a:solidFill>
              </a:defRPr>
            </a:lvl3pPr>
            <a:lvl4pPr marL="854830" indent="-155423" algn="l">
              <a:buFont typeface="Arial" pitchFamily="34" charset="0"/>
              <a:buChar char="•"/>
              <a:defRPr sz="1632">
                <a:solidFill>
                  <a:schemeClr val="tx1">
                    <a:tint val="75000"/>
                  </a:schemeClr>
                </a:solidFill>
              </a:defRPr>
            </a:lvl4pPr>
            <a:lvl5pPr marL="1010253" indent="-155423" algn="l">
              <a:buFont typeface="Arial" pitchFamily="34" charset="0"/>
              <a:buChar char="•"/>
              <a:defRPr sz="1632">
                <a:solidFill>
                  <a:schemeClr val="tx1">
                    <a:tint val="75000"/>
                  </a:schemeClr>
                </a:solidFill>
              </a:defRPr>
            </a:lvl5pPr>
            <a:lvl6pPr marL="3108473" indent="0" algn="ctr">
              <a:buNone/>
              <a:defRPr>
                <a:solidFill>
                  <a:schemeClr val="tx1">
                    <a:tint val="75000"/>
                  </a:schemeClr>
                </a:solidFill>
              </a:defRPr>
            </a:lvl6pPr>
            <a:lvl7pPr marL="3730168" indent="0" algn="ctr">
              <a:buNone/>
              <a:defRPr>
                <a:solidFill>
                  <a:schemeClr val="tx1">
                    <a:tint val="75000"/>
                  </a:schemeClr>
                </a:solidFill>
              </a:defRPr>
            </a:lvl7pPr>
            <a:lvl8pPr marL="4351861" indent="0" algn="ctr">
              <a:buNone/>
              <a:defRPr>
                <a:solidFill>
                  <a:schemeClr val="tx1">
                    <a:tint val="75000"/>
                  </a:schemeClr>
                </a:solidFill>
              </a:defRPr>
            </a:lvl8pPr>
            <a:lvl9pPr marL="4973557"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21827" y="544118"/>
            <a:ext cx="4663675" cy="448392"/>
          </a:xfrm>
        </p:spPr>
        <p:txBody>
          <a:bodyPr wrap="square">
            <a:spAutoFit/>
          </a:bodyPr>
          <a:lstStyle>
            <a:lvl1pPr marL="0" indent="0">
              <a:buNone/>
              <a:defRPr sz="1904"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2541" indent="0">
              <a:buNone/>
              <a:defRPr sz="1632">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21827" y="2404045"/>
            <a:ext cx="7461882" cy="1017010"/>
          </a:xfrm>
          <a:prstGeom prst="rect">
            <a:avLst/>
          </a:prstGeom>
        </p:spPr>
        <p:txBody>
          <a:bodyPr vert="horz" wrap="square" lIns="0" tIns="0" rIns="0" bIns="0" rtlCol="0" anchor="t" anchorCtr="0">
            <a:spAutoFit/>
          </a:bodyPr>
          <a:lstStyle>
            <a:lvl1pPr>
              <a:defRPr sz="734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813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002919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89485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794842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Marker - UI"/>
          <p:cNvSpPr/>
          <p:nvPr userDrawn="1"/>
        </p:nvSpPr>
        <p:spPr bwMode="auto">
          <a:xfrm>
            <a:off x="10917936" y="295274"/>
            <a:ext cx="1518539"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dirty="0">
                <a:gradFill>
                  <a:gsLst>
                    <a:gs pos="2917">
                      <a:srgbClr val="FFFFFF"/>
                    </a:gs>
                    <a:gs pos="30000">
                      <a:srgbClr val="FFFFFF"/>
                    </a:gs>
                  </a:gsLst>
                  <a:lin ang="5400000" scaled="0"/>
                </a:gradFill>
                <a:latin typeface="Segoe UI Light"/>
              </a:rPr>
              <a:t>User </a:t>
            </a:r>
            <a:r>
              <a:rPr lang="en-US" sz="2400" dirty="0" smtClean="0">
                <a:gradFill>
                  <a:gsLst>
                    <a:gs pos="2917">
                      <a:srgbClr val="FFFFFF"/>
                    </a:gs>
                    <a:gs pos="30000">
                      <a:srgbClr val="FFFFFF"/>
                    </a:gs>
                  </a:gsLst>
                  <a:lin ang="5400000" scaled="0"/>
                </a:gradFill>
                <a:latin typeface="Segoe UI Light"/>
              </a:rPr>
              <a:t/>
            </a:r>
            <a:br>
              <a:rPr lang="en-US" sz="2400" dirty="0" smtClean="0">
                <a:gradFill>
                  <a:gsLst>
                    <a:gs pos="2917">
                      <a:srgbClr val="FFFFFF"/>
                    </a:gs>
                    <a:gs pos="30000">
                      <a:srgbClr val="FFFFFF"/>
                    </a:gs>
                  </a:gsLst>
                  <a:lin ang="5400000" scaled="0"/>
                </a:gradFill>
                <a:latin typeface="Segoe UI Light"/>
              </a:rPr>
            </a:br>
            <a:r>
              <a:rPr lang="en-US" sz="2400" dirty="0" smtClean="0">
                <a:gradFill>
                  <a:gsLst>
                    <a:gs pos="2917">
                      <a:srgbClr val="FFFFFF"/>
                    </a:gs>
                    <a:gs pos="30000">
                      <a:srgbClr val="FFFFFF"/>
                    </a:gs>
                  </a:gsLst>
                  <a:lin ang="5400000" scaled="0"/>
                </a:gradFill>
                <a:latin typeface="Segoe UI Light"/>
              </a:rPr>
              <a:t>Interface</a:t>
            </a:r>
            <a:endParaRPr lang="en-US" sz="2400" dirty="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297987465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7466483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1272643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8005772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596815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894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735894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71039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69990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29762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3088423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146730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280397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23283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620239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411810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72204087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68750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09787140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40140649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endParaRPr lang="en-US" dirty="0"/>
          </a:p>
        </p:txBody>
      </p:sp>
    </p:spTree>
    <p:extLst>
      <p:ext uri="{BB962C8B-B14F-4D97-AF65-F5344CB8AC3E}">
        <p14:creationId xmlns:p14="http://schemas.microsoft.com/office/powerpoint/2010/main" val="31188049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370356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545309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485112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2960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81918009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8004" t="10480" r="-211" b="20406"/>
          <a:stretch/>
        </p:blipFill>
        <p:spPr>
          <a:xfrm>
            <a:off x="-30163" y="0"/>
            <a:ext cx="12496801" cy="7002462"/>
          </a:xfrm>
          <a:prstGeom prst="rect">
            <a:avLst/>
          </a:prstGeom>
        </p:spPr>
      </p:pic>
      <p:sp>
        <p:nvSpPr>
          <p:cNvPr id="5" name="Rectangle 4"/>
          <p:cNvSpPr/>
          <p:nvPr userDrawn="1"/>
        </p:nvSpPr>
        <p:spPr bwMode="auto">
          <a:xfrm>
            <a:off x="0" y="0"/>
            <a:ext cx="12436475" cy="7045325"/>
          </a:xfrm>
          <a:prstGeom prst="rect">
            <a:avLst/>
          </a:prstGeom>
          <a:gradFill>
            <a:gsLst>
              <a:gs pos="0">
                <a:schemeClr val="bg1">
                  <a:alpha val="0"/>
                </a:schemeClr>
              </a:gs>
              <a:gs pos="100000">
                <a:schemeClr val="bg1">
                  <a:alpha val="4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Freeform 1" hidden="1"/>
          <p:cNvSpPr>
            <a:spLocks noEditPoints="1"/>
          </p:cNvSpPr>
          <p:nvPr userDrawn="1"/>
        </p:nvSpPr>
        <p:spPr bwMode="black">
          <a:xfrm>
            <a:off x="2137568" y="411638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black">
          <a:xfrm>
            <a:off x="473385" y="4521200"/>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1315330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1261" t="15541" r="794" b="10457"/>
          <a:stretch/>
        </p:blipFill>
        <p:spPr>
          <a:xfrm>
            <a:off x="-30162" y="-7939"/>
            <a:ext cx="12496800" cy="7010401"/>
          </a:xfrm>
          <a:prstGeom prst="rect">
            <a:avLst/>
          </a:prstGeom>
        </p:spPr>
      </p:pic>
      <p:sp>
        <p:nvSpPr>
          <p:cNvPr id="5" name="Rectangle 4"/>
          <p:cNvSpPr/>
          <p:nvPr userDrawn="1"/>
        </p:nvSpPr>
        <p:spPr bwMode="auto">
          <a:xfrm>
            <a:off x="0" y="0"/>
            <a:ext cx="12436475" cy="7053264"/>
          </a:xfrm>
          <a:prstGeom prst="rect">
            <a:avLst/>
          </a:prstGeom>
          <a:gradFill>
            <a:gsLst>
              <a:gs pos="0">
                <a:schemeClr val="bg1">
                  <a:alpha val="0"/>
                </a:schemeClr>
              </a:gs>
              <a:gs pos="100000">
                <a:schemeClr val="bg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build2" hidden="1"/>
          <p:cNvSpPr>
            <a:spLocks noEditPoints="1"/>
          </p:cNvSpPr>
          <p:nvPr userDrawn="1"/>
        </p:nvSpPr>
        <p:spPr bwMode="black">
          <a:xfrm>
            <a:off x="2137568" y="4368799"/>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black">
          <a:xfrm>
            <a:off x="9342437" y="5554662"/>
            <a:ext cx="2696852" cy="67670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06729577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61050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5541"/>
          <a:stretch/>
        </p:blipFill>
        <p:spPr>
          <a:xfrm>
            <a:off x="-1" y="-239447"/>
            <a:ext cx="12847638" cy="7233973"/>
          </a:xfrm>
          <a:prstGeom prst="rect">
            <a:avLst/>
          </a:prstGeom>
        </p:spPr>
      </p:pic>
      <p:sp>
        <p:nvSpPr>
          <p:cNvPr id="4" name="Rectangle 3"/>
          <p:cNvSpPr/>
          <p:nvPr userDrawn="1"/>
        </p:nvSpPr>
        <p:spPr bwMode="auto">
          <a:xfrm>
            <a:off x="0" y="1135062"/>
            <a:ext cx="12847637" cy="5859463"/>
          </a:xfrm>
          <a:prstGeom prst="rect">
            <a:avLst/>
          </a:prstGeom>
          <a:gradFill>
            <a:gsLst>
              <a:gs pos="0">
                <a:schemeClr val="bg1">
                  <a:alpha val="0"/>
                </a:schemeClr>
              </a:gs>
              <a:gs pos="100000">
                <a:schemeClr val="bg1">
                  <a:alpha val="63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Freeform 1"/>
          <p:cNvSpPr>
            <a:spLocks noEditPoints="1"/>
          </p:cNvSpPr>
          <p:nvPr userDrawn="1"/>
        </p:nvSpPr>
        <p:spPr bwMode="black">
          <a:xfrm>
            <a:off x="473385" y="4521200"/>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55624099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9718337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316402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0652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337385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214837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5076145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660123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77915251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79761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52269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8258816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7528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55578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5189490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49421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1.png"/><Relationship Id="rId2" Type="http://schemas.openxmlformats.org/officeDocument/2006/relationships/slideLayout" Target="../slideLayouts/slideLayout52.xml"/><Relationship Id="rId16"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1.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296652077"/>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300" r:id="rId15"/>
    <p:sldLayoutId id="2147484301" r:id="rId16"/>
    <p:sldLayoutId id="2147484302" r:id="rId17"/>
    <p:sldLayoutId id="2147484306" r:id="rId18"/>
    <p:sldLayoutId id="2147484307" r:id="rId19"/>
    <p:sldLayoutId id="2147484308" r:id="rId20"/>
    <p:sldLayoutId id="2147484309" r:id="rId21"/>
    <p:sldLayoutId id="2147484310" r:id="rId22"/>
    <p:sldLayoutId id="214748431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130212112"/>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644601020"/>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651529524"/>
      </p:ext>
    </p:extLst>
  </p:cSld>
  <p:clrMap bg1="dk1" tx1="lt1" bg2="dk2"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9.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42.png"/><Relationship Id="rId1" Type="http://schemas.openxmlformats.org/officeDocument/2006/relationships/slideLayout" Target="../slideLayouts/slideLayout45.xml"/><Relationship Id="rId4" Type="http://schemas.openxmlformats.org/officeDocument/2006/relationships/hyperlink" Target="mailto:javiersuarezruiz@hot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350837" y="1287462"/>
            <a:ext cx="5437168" cy="5085046"/>
          </a:xfrm>
        </p:spPr>
        <p:txBody>
          <a:bodyPr/>
          <a:lstStyle/>
          <a:p>
            <a:pPr algn="ctr"/>
            <a:r>
              <a:rPr lang="en-US" sz="7343" dirty="0" err="1" smtClean="0">
                <a:latin typeface="Segoe WP Light"/>
                <a:cs typeface="Segoe WP Light"/>
              </a:rPr>
              <a:t>Herramientas</a:t>
            </a:r>
            <a:r>
              <a:rPr lang="en-US" sz="7343" dirty="0" smtClean="0">
                <a:latin typeface="Segoe WP Light"/>
                <a:cs typeface="Segoe WP Light"/>
              </a:rPr>
              <a:t> y Toolkits para </a:t>
            </a:r>
            <a:r>
              <a:rPr lang="en-US" sz="7343" dirty="0" err="1" smtClean="0">
                <a:latin typeface="Segoe WP Light"/>
                <a:cs typeface="Segoe WP Light"/>
              </a:rPr>
              <a:t>Aplicaciones</a:t>
            </a:r>
            <a:r>
              <a:rPr lang="en-US" sz="7343" dirty="0" smtClean="0">
                <a:latin typeface="Segoe WP Light"/>
                <a:cs typeface="Segoe WP Light"/>
              </a:rPr>
              <a:t> </a:t>
            </a:r>
            <a:r>
              <a:rPr lang="en-US" sz="7343" dirty="0" err="1">
                <a:latin typeface="Segoe WP Light"/>
                <a:cs typeface="Segoe WP Light"/>
              </a:rPr>
              <a:t>Universales</a:t>
            </a:r>
            <a:endParaRPr lang="en-US" sz="7343"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9570"/>
            <a:ext cx="13062010" cy="6997748"/>
          </a:xfrm>
          <a:prstGeom prst="rect">
            <a:avLst/>
          </a:prstGeom>
        </p:spPr>
      </p:pic>
      <p:sp>
        <p:nvSpPr>
          <p:cNvPr id="11" name="Rectángulo 10"/>
          <p:cNvSpPr/>
          <p:nvPr/>
        </p:nvSpPr>
        <p:spPr>
          <a:xfrm>
            <a:off x="6218237" y="5199679"/>
            <a:ext cx="6217356" cy="1807639"/>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ES" sz="3600" b="1" dirty="0">
                <a:latin typeface="+mj-lt"/>
              </a:rPr>
              <a:t>Christmas Mobile Apps </a:t>
            </a:r>
            <a:r>
              <a:rPr lang="es-ES" sz="3600" b="1" dirty="0" err="1">
                <a:latin typeface="+mj-lt"/>
              </a:rPr>
              <a:t>Sessions</a:t>
            </a:r>
            <a:endParaRPr lang="es-ES" sz="3600" b="1" dirty="0">
              <a:latin typeface="+mj-lt"/>
            </a:endParaRPr>
          </a:p>
        </p:txBody>
      </p:sp>
      <p:sp>
        <p:nvSpPr>
          <p:cNvPr id="12" name="Title 53"/>
          <p:cNvSpPr txBox="1">
            <a:spLocks/>
          </p:cNvSpPr>
          <p:nvPr/>
        </p:nvSpPr>
        <p:spPr>
          <a:xfrm>
            <a:off x="7332521" y="5735793"/>
            <a:ext cx="4938855" cy="73552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endParaRPr lang="en-US" sz="4896" dirty="0">
              <a:latin typeface="Segoe WP Light"/>
              <a:cs typeface="Segoe WP Ligh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006" y="4884128"/>
            <a:ext cx="2438740" cy="2438740"/>
          </a:xfrm>
          <a:prstGeom prst="rect">
            <a:avLst/>
          </a:prstGeom>
        </p:spPr>
      </p:pic>
    </p:spTree>
    <p:extLst>
      <p:ext uri="{BB962C8B-B14F-4D97-AF65-F5344CB8AC3E}">
        <p14:creationId xmlns:p14="http://schemas.microsoft.com/office/powerpoint/2010/main" val="37411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7" y="3040062"/>
            <a:ext cx="11887200" cy="990600"/>
          </a:xfrm>
        </p:spPr>
        <p:txBody>
          <a:bodyPr/>
          <a:lstStyle/>
          <a:p>
            <a:r>
              <a:rPr lang="en-US" sz="6000" dirty="0" err="1" smtClean="0"/>
              <a:t>Herramientas</a:t>
            </a:r>
            <a:r>
              <a:rPr lang="en-US" sz="6000" dirty="0" smtClean="0"/>
              <a:t> Visual Studio – XAML</a:t>
            </a:r>
            <a:endParaRPr lang="en-US" sz="6000" dirty="0"/>
          </a:p>
        </p:txBody>
      </p:sp>
    </p:spTree>
    <p:extLst>
      <p:ext uri="{BB962C8B-B14F-4D97-AF65-F5344CB8AC3E}">
        <p14:creationId xmlns:p14="http://schemas.microsoft.com/office/powerpoint/2010/main" val="416545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2160654" cy="7509748"/>
          </a:xfrm>
        </p:spPr>
        <p:txBody>
          <a:bodyPr/>
          <a:lstStyle/>
          <a:p>
            <a:pPr marL="0" indent="0">
              <a:buNone/>
            </a:pPr>
            <a:r>
              <a:rPr lang="en-US" dirty="0" smtClean="0"/>
              <a:t>Split vistas </a:t>
            </a:r>
            <a:r>
              <a:rPr lang="en-US" dirty="0" err="1" smtClean="0"/>
              <a:t>Diseño</a:t>
            </a:r>
            <a:r>
              <a:rPr lang="en-US" dirty="0" smtClean="0"/>
              <a:t>/XAML</a:t>
            </a:r>
          </a:p>
          <a:p>
            <a:pPr marL="0" indent="0">
              <a:buNone/>
            </a:pPr>
            <a:endParaRPr lang="en-US" dirty="0" smtClean="0"/>
          </a:p>
          <a:p>
            <a:pPr marL="0" indent="0">
              <a:buNone/>
            </a:pPr>
            <a:r>
              <a:rPr lang="en-US" dirty="0" err="1" smtClean="0"/>
              <a:t>Caja</a:t>
            </a:r>
            <a:r>
              <a:rPr lang="en-US" dirty="0" smtClean="0"/>
              <a:t> de </a:t>
            </a:r>
            <a:r>
              <a:rPr lang="en-US" dirty="0" err="1" smtClean="0"/>
              <a:t>herramientas</a:t>
            </a:r>
            <a:r>
              <a:rPr lang="en-US" dirty="0" smtClean="0"/>
              <a:t> (</a:t>
            </a:r>
            <a:r>
              <a:rPr lang="en-US" dirty="0" err="1" smtClean="0"/>
              <a:t>Controles</a:t>
            </a:r>
            <a:r>
              <a:rPr lang="en-US" dirty="0" smtClean="0"/>
              <a:t>)</a:t>
            </a:r>
          </a:p>
          <a:p>
            <a:pPr marL="0" indent="0">
              <a:buNone/>
            </a:pPr>
            <a:endParaRPr lang="en-US" dirty="0" smtClean="0"/>
          </a:p>
          <a:p>
            <a:pPr marL="0" indent="0">
              <a:buNone/>
            </a:pPr>
            <a:r>
              <a:rPr lang="en-US" dirty="0" err="1" smtClean="0"/>
              <a:t>Esquemas</a:t>
            </a:r>
            <a:r>
              <a:rPr lang="en-US" dirty="0" smtClean="0"/>
              <a:t> de </a:t>
            </a:r>
            <a:r>
              <a:rPr lang="en-US" dirty="0" err="1" smtClean="0"/>
              <a:t>documento</a:t>
            </a:r>
            <a:endParaRPr lang="en-US" dirty="0" smtClean="0"/>
          </a:p>
          <a:p>
            <a:pPr marL="0" indent="0">
              <a:buNone/>
            </a:pPr>
            <a:endParaRPr lang="en-US" dirty="0"/>
          </a:p>
          <a:p>
            <a:pPr marL="0" indent="0">
              <a:buNone/>
            </a:pPr>
            <a:r>
              <a:rPr lang="en-US" dirty="0" smtClean="0"/>
              <a:t>Panel de </a:t>
            </a:r>
            <a:r>
              <a:rPr lang="en-US" dirty="0" err="1" smtClean="0"/>
              <a:t>propiedades</a:t>
            </a:r>
            <a:endParaRPr lang="en-US" dirty="0" smtClean="0"/>
          </a:p>
          <a:p>
            <a:pPr marL="0" lvl="0" indent="0">
              <a:buNone/>
            </a:pPr>
            <a:endParaRPr lang="en-US" dirty="0" smtClean="0"/>
          </a:p>
          <a:p>
            <a:pPr lvl="0"/>
            <a:endParaRPr lang="en-US" dirty="0"/>
          </a:p>
          <a:p>
            <a:pPr lvl="0"/>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XAML in Visual Studio</a:t>
            </a:r>
            <a:br>
              <a:rPr lang="en-US" dirty="0" smtClean="0"/>
            </a:br>
            <a:endParaRPr lang="en-US" sz="4000"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123034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2160654" cy="738664"/>
          </a:xfrm>
        </p:spPr>
        <p:txBody>
          <a:bodyPr/>
          <a:lstStyle/>
          <a:p>
            <a:pPr marL="0" indent="0">
              <a:buNone/>
            </a:pPr>
            <a:r>
              <a:rPr lang="en-US" dirty="0" err="1" smtClean="0"/>
              <a:t>Cambio</a:t>
            </a:r>
            <a:r>
              <a:rPr lang="en-US" dirty="0" smtClean="0"/>
              <a:t> de context de Windows a Phone</a:t>
            </a:r>
          </a:p>
        </p:txBody>
      </p:sp>
      <p:sp>
        <p:nvSpPr>
          <p:cNvPr id="2" name="Title 1"/>
          <p:cNvSpPr>
            <a:spLocks noGrp="1"/>
          </p:cNvSpPr>
          <p:nvPr>
            <p:ph type="title"/>
          </p:nvPr>
        </p:nvSpPr>
        <p:spPr/>
        <p:txBody>
          <a:bodyPr/>
          <a:lstStyle/>
          <a:p>
            <a:r>
              <a:rPr lang="en-US" dirty="0" err="1" smtClean="0"/>
              <a:t>Ver</a:t>
            </a:r>
            <a:r>
              <a:rPr lang="en-US" dirty="0"/>
              <a:t> XAML Cross Platform</a:t>
            </a:r>
            <a:r>
              <a:rPr lang="en-US" dirty="0" smtClean="0"/>
              <a:t/>
            </a:r>
            <a:br>
              <a:rPr lang="en-US" dirty="0" smtClean="0"/>
            </a:br>
            <a:endParaRPr lang="en-US" sz="4000"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stretch>
            <a:fillRect/>
          </a:stretch>
        </p:blipFill>
        <p:spPr>
          <a:xfrm>
            <a:off x="427038" y="3116263"/>
            <a:ext cx="4114800" cy="1254642"/>
          </a:xfrm>
          <a:prstGeom prst="rect">
            <a:avLst/>
          </a:prstGeom>
        </p:spPr>
      </p:pic>
      <p:pic>
        <p:nvPicPr>
          <p:cNvPr id="6" name="Picture 5"/>
          <p:cNvPicPr>
            <a:picLocks noChangeAspect="1"/>
          </p:cNvPicPr>
          <p:nvPr/>
        </p:nvPicPr>
        <p:blipFill>
          <a:blip r:embed="rId4"/>
          <a:stretch>
            <a:fillRect/>
          </a:stretch>
        </p:blipFill>
        <p:spPr>
          <a:xfrm>
            <a:off x="7970837" y="2333762"/>
            <a:ext cx="2726925" cy="1925500"/>
          </a:xfrm>
          <a:prstGeom prst="rect">
            <a:avLst/>
          </a:prstGeom>
        </p:spPr>
      </p:pic>
      <p:pic>
        <p:nvPicPr>
          <p:cNvPr id="7" name="Picture 6"/>
          <p:cNvPicPr>
            <a:picLocks noChangeAspect="1"/>
          </p:cNvPicPr>
          <p:nvPr/>
        </p:nvPicPr>
        <p:blipFill>
          <a:blip r:embed="rId5"/>
          <a:stretch>
            <a:fillRect/>
          </a:stretch>
        </p:blipFill>
        <p:spPr>
          <a:xfrm>
            <a:off x="7940674" y="4385827"/>
            <a:ext cx="2780044" cy="1930835"/>
          </a:xfrm>
          <a:prstGeom prst="rect">
            <a:avLst/>
          </a:prstGeom>
        </p:spPr>
      </p:pic>
      <p:cxnSp>
        <p:nvCxnSpPr>
          <p:cNvPr id="9" name="Straight Arrow Connector 8"/>
          <p:cNvCxnSpPr/>
          <p:nvPr/>
        </p:nvCxnSpPr>
        <p:spPr>
          <a:xfrm flipV="1">
            <a:off x="4541838" y="3344862"/>
            <a:ext cx="3276599" cy="609600"/>
          </a:xfrm>
          <a:prstGeom prst="straightConnector1">
            <a:avLst/>
          </a:prstGeom>
          <a:ln w="571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a:off x="4541838" y="4183061"/>
            <a:ext cx="3398836" cy="1168184"/>
          </a:xfrm>
          <a:prstGeom prst="straightConnector1">
            <a:avLst/>
          </a:prstGeom>
          <a:ln w="5715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93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3802062"/>
            <a:ext cx="11888382" cy="2092881"/>
          </a:xfrm>
        </p:spPr>
        <p:txBody>
          <a:bodyPr/>
          <a:lstStyle/>
          <a:p>
            <a:pPr marL="0" indent="0">
              <a:buNone/>
            </a:pPr>
            <a:r>
              <a:rPr lang="en-US" dirty="0" err="1" smtClean="0"/>
              <a:t>Cambio</a:t>
            </a:r>
            <a:r>
              <a:rPr lang="en-US" dirty="0" smtClean="0"/>
              <a:t> de vista de Windows a Phone</a:t>
            </a:r>
            <a:endParaRPr lang="en-US" dirty="0"/>
          </a:p>
          <a:p>
            <a:pPr marL="0" indent="0">
              <a:buNone/>
            </a:pPr>
            <a:r>
              <a:rPr lang="en-US" dirty="0" err="1" smtClean="0"/>
              <a:t>Ver</a:t>
            </a:r>
            <a:r>
              <a:rPr lang="en-US" dirty="0" smtClean="0"/>
              <a:t> los </a:t>
            </a:r>
            <a:r>
              <a:rPr lang="en-US" dirty="0" err="1" smtClean="0"/>
              <a:t>elementos</a:t>
            </a:r>
            <a:r>
              <a:rPr lang="en-US" dirty="0" smtClean="0"/>
              <a:t> UI </a:t>
            </a:r>
            <a:r>
              <a:rPr lang="en-US" dirty="0" err="1" smtClean="0"/>
              <a:t>en</a:t>
            </a:r>
            <a:r>
              <a:rPr lang="en-US" dirty="0" smtClean="0"/>
              <a:t> un </a:t>
            </a:r>
            <a:r>
              <a:rPr lang="en-US" dirty="0" err="1" smtClean="0"/>
              <a:t>árbol</a:t>
            </a:r>
            <a:r>
              <a:rPr lang="en-US" dirty="0" smtClean="0"/>
              <a:t> visual</a:t>
            </a:r>
            <a:endParaRPr lang="en-US" dirty="0"/>
          </a:p>
          <a:p>
            <a:pPr marL="0" indent="0">
              <a:buNone/>
            </a:pPr>
            <a:r>
              <a:rPr lang="en-US" dirty="0" err="1" smtClean="0"/>
              <a:t>Ver</a:t>
            </a:r>
            <a:r>
              <a:rPr lang="en-US" dirty="0" smtClean="0"/>
              <a:t> </a:t>
            </a:r>
            <a:r>
              <a:rPr lang="en-US" dirty="0" err="1" smtClean="0"/>
              <a:t>las</a:t>
            </a:r>
            <a:r>
              <a:rPr lang="en-US" dirty="0" smtClean="0"/>
              <a:t> </a:t>
            </a:r>
            <a:r>
              <a:rPr lang="en-US" dirty="0" err="1" smtClean="0"/>
              <a:t>propiedades</a:t>
            </a:r>
            <a:r>
              <a:rPr lang="en-US" dirty="0" smtClean="0"/>
              <a:t> de los </a:t>
            </a:r>
            <a:r>
              <a:rPr lang="en-US" dirty="0" err="1" smtClean="0"/>
              <a:t>elementos</a:t>
            </a:r>
            <a:r>
              <a:rPr lang="en-US" dirty="0" smtClean="0"/>
              <a:t> </a:t>
            </a:r>
            <a:r>
              <a:rPr lang="en-US" dirty="0" err="1" smtClean="0"/>
              <a:t>visuales</a:t>
            </a:r>
            <a:endParaRPr lang="en-US" dirty="0" smtClean="0"/>
          </a:p>
        </p:txBody>
      </p:sp>
      <p:sp>
        <p:nvSpPr>
          <p:cNvPr id="2" name="Title 1"/>
          <p:cNvSpPr>
            <a:spLocks noGrp="1"/>
          </p:cNvSpPr>
          <p:nvPr>
            <p:ph type="title"/>
          </p:nvPr>
        </p:nvSpPr>
        <p:spPr/>
        <p:txBody>
          <a:bodyPr/>
          <a:lstStyle/>
          <a:p>
            <a:r>
              <a:rPr lang="en-US" dirty="0" err="1" smtClean="0"/>
              <a:t>Navegación</a:t>
            </a:r>
            <a:r>
              <a:rPr lang="en-US" dirty="0" smtClean="0"/>
              <a:t> XAML </a:t>
            </a:r>
            <a:br>
              <a:rPr lang="en-US" dirty="0" smtClean="0"/>
            </a:br>
            <a:endParaRPr lang="en-US" sz="4000"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stretch>
            <a:fillRect/>
          </a:stretch>
        </p:blipFill>
        <p:spPr>
          <a:xfrm>
            <a:off x="429658" y="1522533"/>
            <a:ext cx="11198779" cy="1907077"/>
          </a:xfrm>
          <a:prstGeom prst="rect">
            <a:avLst/>
          </a:prstGeom>
        </p:spPr>
      </p:pic>
    </p:spTree>
    <p:extLst>
      <p:ext uri="{BB962C8B-B14F-4D97-AF65-F5344CB8AC3E}">
        <p14:creationId xmlns:p14="http://schemas.microsoft.com/office/powerpoint/2010/main" val="37987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2160654" cy="5952399"/>
          </a:xfrm>
        </p:spPr>
        <p:txBody>
          <a:bodyPr/>
          <a:lstStyle/>
          <a:p>
            <a:pPr marL="0" indent="0">
              <a:buNone/>
            </a:pPr>
            <a:r>
              <a:rPr lang="en-US" dirty="0" err="1" smtClean="0"/>
              <a:t>Intellisense</a:t>
            </a:r>
            <a:r>
              <a:rPr lang="en-US" dirty="0" smtClean="0"/>
              <a:t> con </a:t>
            </a:r>
            <a:r>
              <a:rPr lang="en-US" dirty="0" err="1" smtClean="0"/>
              <a:t>recursos</a:t>
            </a:r>
            <a:endParaRPr lang="en-US" dirty="0" smtClean="0"/>
          </a:p>
          <a:p>
            <a:pPr marL="0" indent="0">
              <a:buNone/>
            </a:pPr>
            <a:r>
              <a:rPr lang="en-US" sz="2800" dirty="0" err="1" smtClean="0">
                <a:solidFill>
                  <a:schemeClr val="tx1">
                    <a:lumMod val="75000"/>
                  </a:schemeClr>
                </a:solidFill>
              </a:rPr>
              <a:t>Muestra</a:t>
            </a:r>
            <a:r>
              <a:rPr lang="en-US" sz="2800" dirty="0" smtClean="0">
                <a:solidFill>
                  <a:schemeClr val="tx1">
                    <a:lumMod val="75000"/>
                  </a:schemeClr>
                </a:solidFill>
              </a:rPr>
              <a:t> </a:t>
            </a:r>
            <a:r>
              <a:rPr lang="en-US" sz="2800" dirty="0" err="1" smtClean="0">
                <a:solidFill>
                  <a:schemeClr val="tx1">
                    <a:lumMod val="75000"/>
                  </a:schemeClr>
                </a:solidFill>
              </a:rPr>
              <a:t>todos</a:t>
            </a:r>
            <a:r>
              <a:rPr lang="en-US" sz="2800" dirty="0" smtClean="0">
                <a:solidFill>
                  <a:schemeClr val="tx1">
                    <a:lumMod val="75000"/>
                  </a:schemeClr>
                </a:solidFill>
              </a:rPr>
              <a:t> los </a:t>
            </a:r>
            <a:r>
              <a:rPr lang="en-US" sz="2800" dirty="0" err="1" smtClean="0">
                <a:solidFill>
                  <a:schemeClr val="tx1">
                    <a:lumMod val="75000"/>
                  </a:schemeClr>
                </a:solidFill>
              </a:rPr>
              <a:t>recursos</a:t>
            </a:r>
            <a:r>
              <a:rPr lang="en-US" sz="2800" dirty="0" smtClean="0">
                <a:solidFill>
                  <a:schemeClr val="tx1">
                    <a:lumMod val="75000"/>
                  </a:schemeClr>
                </a:solidFill>
              </a:rPr>
              <a:t> </a:t>
            </a:r>
            <a:r>
              <a:rPr lang="en-US" sz="2800" dirty="0" err="1" smtClean="0">
                <a:solidFill>
                  <a:schemeClr val="tx1">
                    <a:lumMod val="75000"/>
                  </a:schemeClr>
                </a:solidFill>
              </a:rPr>
              <a:t>disponibles</a:t>
            </a:r>
            <a:r>
              <a:rPr lang="en-US" sz="2800" dirty="0" smtClean="0">
                <a:solidFill>
                  <a:schemeClr val="tx1">
                    <a:lumMod val="75000"/>
                  </a:schemeClr>
                </a:solidFill>
              </a:rPr>
              <a:t> para el element visual </a:t>
            </a:r>
            <a:r>
              <a:rPr lang="en-US" sz="2800" dirty="0" err="1" smtClean="0">
                <a:solidFill>
                  <a:schemeClr val="tx1">
                    <a:lumMod val="75000"/>
                  </a:schemeClr>
                </a:solidFill>
              </a:rPr>
              <a:t>seleccionado</a:t>
            </a:r>
            <a:endParaRPr lang="en-US" sz="2800" dirty="0" smtClean="0">
              <a:solidFill>
                <a:schemeClr val="tx1">
                  <a:lumMod val="75000"/>
                </a:schemeClr>
              </a:solidFill>
            </a:endParaRP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lvl="0"/>
            <a:endParaRPr lang="en-US" dirty="0"/>
          </a:p>
          <a:p>
            <a:pPr lvl="0"/>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XAML </a:t>
            </a:r>
            <a:r>
              <a:rPr lang="en-US" dirty="0" err="1" smtClean="0"/>
              <a:t>Intellisense</a:t>
            </a:r>
            <a:r>
              <a:rPr lang="en-US" dirty="0" smtClean="0"/>
              <a:t/>
            </a:r>
            <a:br>
              <a:rPr lang="en-US" dirty="0" smtClean="0"/>
            </a:br>
            <a:endParaRPr lang="en-US" sz="4000"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stretch>
            <a:fillRect/>
          </a:stretch>
        </p:blipFill>
        <p:spPr>
          <a:xfrm>
            <a:off x="427037" y="2811462"/>
            <a:ext cx="7413934" cy="2239626"/>
          </a:xfrm>
          <a:prstGeom prst="rect">
            <a:avLst/>
          </a:prstGeom>
        </p:spPr>
      </p:pic>
    </p:spTree>
    <p:extLst>
      <p:ext uri="{BB962C8B-B14F-4D97-AF65-F5344CB8AC3E}">
        <p14:creationId xmlns:p14="http://schemas.microsoft.com/office/powerpoint/2010/main" val="55555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8685616" cy="5749266"/>
          </a:xfrm>
        </p:spPr>
        <p:txBody>
          <a:bodyPr/>
          <a:lstStyle/>
          <a:p>
            <a:pPr marL="0" indent="0">
              <a:buNone/>
            </a:pPr>
            <a:r>
              <a:rPr lang="en-US" dirty="0" smtClean="0"/>
              <a:t>Binding </a:t>
            </a:r>
            <a:r>
              <a:rPr lang="en-US" dirty="0" err="1" smtClean="0"/>
              <a:t>Intellisense</a:t>
            </a:r>
            <a:endParaRPr lang="en-US" dirty="0" smtClean="0"/>
          </a:p>
          <a:p>
            <a:pPr marL="0" indent="0">
              <a:buNone/>
            </a:pPr>
            <a:r>
              <a:rPr lang="en-US" sz="2800" dirty="0" err="1" smtClean="0">
                <a:solidFill>
                  <a:schemeClr val="tx1">
                    <a:lumMod val="75000"/>
                  </a:schemeClr>
                </a:solidFill>
              </a:rPr>
              <a:t>Muestra</a:t>
            </a:r>
            <a:r>
              <a:rPr lang="en-US" sz="2800" dirty="0" smtClean="0">
                <a:solidFill>
                  <a:schemeClr val="tx1">
                    <a:lumMod val="75000"/>
                  </a:schemeClr>
                </a:solidFill>
              </a:rPr>
              <a:t> </a:t>
            </a:r>
            <a:r>
              <a:rPr lang="en-US" sz="2800" dirty="0" err="1" smtClean="0">
                <a:solidFill>
                  <a:schemeClr val="tx1">
                    <a:lumMod val="75000"/>
                  </a:schemeClr>
                </a:solidFill>
              </a:rPr>
              <a:t>las</a:t>
            </a:r>
            <a:r>
              <a:rPr lang="en-US" sz="2800" dirty="0" smtClean="0">
                <a:solidFill>
                  <a:schemeClr val="tx1">
                    <a:lumMod val="75000"/>
                  </a:schemeClr>
                </a:solidFill>
              </a:rPr>
              <a:t> </a:t>
            </a:r>
            <a:r>
              <a:rPr lang="en-US" sz="2800" dirty="0" err="1" smtClean="0">
                <a:solidFill>
                  <a:schemeClr val="tx1">
                    <a:lumMod val="75000"/>
                  </a:schemeClr>
                </a:solidFill>
              </a:rPr>
              <a:t>propiedades</a:t>
            </a:r>
            <a:r>
              <a:rPr lang="en-US" sz="2800" dirty="0" smtClean="0">
                <a:solidFill>
                  <a:schemeClr val="tx1">
                    <a:lumMod val="75000"/>
                  </a:schemeClr>
                </a:solidFill>
              </a:rPr>
              <a:t> </a:t>
            </a:r>
            <a:r>
              <a:rPr lang="en-US" sz="2800" dirty="0" err="1" smtClean="0">
                <a:solidFill>
                  <a:schemeClr val="tx1">
                    <a:lumMod val="75000"/>
                  </a:schemeClr>
                </a:solidFill>
              </a:rPr>
              <a:t>disponibles</a:t>
            </a:r>
            <a:r>
              <a:rPr lang="en-US" sz="2800" dirty="0" smtClean="0">
                <a:solidFill>
                  <a:schemeClr val="tx1">
                    <a:lumMod val="75000"/>
                  </a:schemeClr>
                </a:solidFill>
              </a:rPr>
              <a:t> </a:t>
            </a:r>
          </a:p>
          <a:p>
            <a:pPr marL="0" indent="0">
              <a:buNone/>
            </a:pPr>
            <a:r>
              <a:rPr lang="en-US" sz="2800" dirty="0" smtClean="0">
                <a:solidFill>
                  <a:schemeClr val="tx1">
                    <a:lumMod val="75000"/>
                  </a:schemeClr>
                </a:solidFill>
              </a:rPr>
              <a:t>para el context actual</a:t>
            </a:r>
          </a:p>
          <a:p>
            <a:pPr marL="0" lvl="0" indent="0">
              <a:buNone/>
            </a:pPr>
            <a:r>
              <a:rPr lang="en-US" dirty="0" err="1" smtClean="0"/>
              <a:t>Establecer</a:t>
            </a:r>
            <a:r>
              <a:rPr lang="en-US" dirty="0" smtClean="0"/>
              <a:t> </a:t>
            </a:r>
            <a:r>
              <a:rPr lang="en-US" dirty="0" err="1" smtClean="0"/>
              <a:t>objetos</a:t>
            </a:r>
            <a:r>
              <a:rPr lang="en-US" dirty="0" smtClean="0"/>
              <a:t> </a:t>
            </a:r>
            <a:r>
              <a:rPr lang="en-US" dirty="0" err="1" smtClean="0"/>
              <a:t>como</a:t>
            </a:r>
            <a:r>
              <a:rPr lang="en-US" dirty="0" smtClean="0"/>
              <a:t> </a:t>
            </a:r>
            <a:r>
              <a:rPr lang="en-US" dirty="0" err="1" smtClean="0"/>
              <a:t>recursos</a:t>
            </a:r>
            <a:endParaRPr lang="en-US" dirty="0" smtClean="0"/>
          </a:p>
          <a:p>
            <a:pPr marL="0" lvl="0" indent="0">
              <a:buNone/>
            </a:pPr>
            <a:endParaRPr lang="en-US" dirty="0" smtClean="0"/>
          </a:p>
          <a:p>
            <a:pPr lvl="0"/>
            <a:endParaRPr lang="en-US" dirty="0"/>
          </a:p>
          <a:p>
            <a:pPr marL="0" lvl="0" indent="0">
              <a:buNone/>
            </a:pPr>
            <a:r>
              <a:rPr lang="en-US" dirty="0" err="1" smtClean="0"/>
              <a:t>Establecer</a:t>
            </a:r>
            <a:r>
              <a:rPr lang="en-US" dirty="0" smtClean="0"/>
              <a:t> el </a:t>
            </a:r>
            <a:r>
              <a:rPr lang="en-US" dirty="0" err="1" smtClean="0"/>
              <a:t>DataContext</a:t>
            </a:r>
            <a:r>
              <a:rPr lang="en-US" dirty="0" smtClean="0"/>
              <a:t> </a:t>
            </a:r>
            <a:r>
              <a:rPr lang="en-US" dirty="0" err="1" smtClean="0"/>
              <a:t>en</a:t>
            </a:r>
            <a:r>
              <a:rPr lang="en-US" dirty="0" smtClean="0"/>
              <a:t> XAML</a:t>
            </a:r>
          </a:p>
          <a:p>
            <a:pPr marL="0" lvl="0" indent="0">
              <a:buNone/>
            </a:pPr>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XAML </a:t>
            </a:r>
            <a:r>
              <a:rPr lang="en-US" dirty="0" err="1" smtClean="0"/>
              <a:t>Intellisense</a:t>
            </a:r>
            <a:r>
              <a:rPr lang="en-US" dirty="0" smtClean="0"/>
              <a:t/>
            </a:r>
            <a:br>
              <a:rPr lang="en-US" dirty="0" smtClean="0"/>
            </a:br>
            <a:endParaRPr lang="en-US" sz="4000" dirty="0">
              <a:gradFill>
                <a:gsLst>
                  <a:gs pos="1250">
                    <a:schemeClr val="tx2"/>
                  </a:gs>
                  <a:gs pos="99000">
                    <a:schemeClr val="tx2"/>
                  </a:gs>
                </a:gsLst>
                <a:lin ang="5400000" scaled="0"/>
              </a:gradFill>
            </a:endParaRPr>
          </a:p>
        </p:txBody>
      </p:sp>
      <p:pic>
        <p:nvPicPr>
          <p:cNvPr id="5" name="Picture 4"/>
          <p:cNvPicPr>
            <a:picLocks noChangeAspect="1"/>
          </p:cNvPicPr>
          <p:nvPr/>
        </p:nvPicPr>
        <p:blipFill>
          <a:blip r:embed="rId3"/>
          <a:stretch>
            <a:fillRect/>
          </a:stretch>
        </p:blipFill>
        <p:spPr>
          <a:xfrm>
            <a:off x="5913437" y="1718736"/>
            <a:ext cx="4998497" cy="1215104"/>
          </a:xfrm>
          <a:prstGeom prst="rect">
            <a:avLst/>
          </a:prstGeom>
        </p:spPr>
      </p:pic>
      <p:sp>
        <p:nvSpPr>
          <p:cNvPr id="7" name="Rectangle 6"/>
          <p:cNvSpPr/>
          <p:nvPr/>
        </p:nvSpPr>
        <p:spPr>
          <a:xfrm>
            <a:off x="344322" y="3952319"/>
            <a:ext cx="8229600" cy="923330"/>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Application.Resources</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vm</a:t>
            </a:r>
            <a:r>
              <a:rPr lang="en-US" dirty="0" err="1">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MyViewModel</a:t>
            </a:r>
            <a:r>
              <a:rPr lang="en-US" dirty="0">
                <a:solidFill>
                  <a:srgbClr val="FF0000"/>
                </a:solidFill>
                <a:highlight>
                  <a:srgbClr val="FFFFFF"/>
                </a:highlight>
                <a:latin typeface="Consolas" panose="020B0609020204030204" pitchFamily="49" charset="0"/>
              </a:rPr>
              <a:t> x</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Key</a:t>
            </a:r>
            <a:r>
              <a:rPr lang="en-US" dirty="0">
                <a:solidFill>
                  <a:srgbClr val="0000FF"/>
                </a:solidFill>
                <a:highlight>
                  <a:srgbClr val="FFFFFF"/>
                </a:highlight>
                <a:latin typeface="Consolas" panose="020B0609020204030204" pitchFamily="49" charset="0"/>
              </a:rPr>
              <a:t>="BindableViewModel" /&gt;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Application.Resources</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p:txBody>
      </p:sp>
      <p:sp>
        <p:nvSpPr>
          <p:cNvPr id="8" name="Rectangle 7"/>
          <p:cNvSpPr/>
          <p:nvPr/>
        </p:nvSpPr>
        <p:spPr>
          <a:xfrm>
            <a:off x="367971" y="5894128"/>
            <a:ext cx="6263253" cy="369332"/>
          </a:xfrm>
          <a:prstGeom prst="rect">
            <a:avLst/>
          </a:prstGeom>
        </p:spPr>
        <p:txBody>
          <a:bodyPr wrap="none">
            <a:spAutoFit/>
          </a:bodyPr>
          <a:lstStyle/>
          <a:p>
            <a:r>
              <a:rPr lang="en-US" dirty="0" err="1">
                <a:solidFill>
                  <a:srgbClr val="FF0000"/>
                </a:solidFill>
                <a:highlight>
                  <a:srgbClr val="FFFFFF"/>
                </a:highlight>
                <a:latin typeface="Consolas" panose="020B0609020204030204" pitchFamily="49" charset="0"/>
              </a:rPr>
              <a:t>DataContext</a:t>
            </a:r>
            <a:r>
              <a:rPr lang="en-US" dirty="0">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StaticResource</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BindableViewModel</a:t>
            </a:r>
            <a:r>
              <a:rPr lang="en-US" dirty="0">
                <a:solidFill>
                  <a:srgbClr val="0000FF"/>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413476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6933016" cy="6340197"/>
          </a:xfrm>
        </p:spPr>
        <p:txBody>
          <a:bodyPr/>
          <a:lstStyle/>
          <a:p>
            <a:pPr marL="0" indent="0">
              <a:buNone/>
            </a:pPr>
            <a:r>
              <a:rPr lang="en-US" dirty="0" err="1" smtClean="0"/>
              <a:t>Clic</a:t>
            </a:r>
            <a:r>
              <a:rPr lang="en-US" dirty="0" smtClean="0"/>
              <a:t> derecho, “</a:t>
            </a:r>
            <a:r>
              <a:rPr lang="en-US" dirty="0" err="1" smtClean="0"/>
              <a:t>Ir</a:t>
            </a:r>
            <a:r>
              <a:rPr lang="en-US" dirty="0" smtClean="0"/>
              <a:t> a la </a:t>
            </a:r>
            <a:r>
              <a:rPr lang="en-US" dirty="0" err="1" smtClean="0"/>
              <a:t>definición</a:t>
            </a:r>
            <a:r>
              <a:rPr lang="en-US" dirty="0" smtClean="0"/>
              <a:t>”</a:t>
            </a:r>
          </a:p>
          <a:p>
            <a:pPr marL="0" indent="0">
              <a:buNone/>
            </a:pPr>
            <a:endParaRPr lang="en-US" dirty="0" smtClean="0"/>
          </a:p>
          <a:p>
            <a:pPr marL="0" indent="0">
              <a:buNone/>
            </a:pPr>
            <a:r>
              <a:rPr lang="en-US" dirty="0" smtClean="0"/>
              <a:t>Para </a:t>
            </a:r>
            <a:r>
              <a:rPr lang="en-US" dirty="0" err="1" smtClean="0"/>
              <a:t>recursos</a:t>
            </a:r>
            <a:r>
              <a:rPr lang="en-US" dirty="0" smtClean="0"/>
              <a:t>, se </a:t>
            </a:r>
            <a:r>
              <a:rPr lang="en-US" dirty="0" err="1" smtClean="0"/>
              <a:t>abre</a:t>
            </a:r>
            <a:r>
              <a:rPr lang="en-US" dirty="0" smtClean="0"/>
              <a:t> el </a:t>
            </a:r>
            <a:r>
              <a:rPr lang="en-US" dirty="0" err="1" smtClean="0"/>
              <a:t>archivo</a:t>
            </a:r>
            <a:r>
              <a:rPr lang="en-US" dirty="0" smtClean="0"/>
              <a:t> XAML </a:t>
            </a:r>
            <a:r>
              <a:rPr lang="en-US" dirty="0" err="1" smtClean="0"/>
              <a:t>donde</a:t>
            </a:r>
            <a:r>
              <a:rPr lang="en-US" dirty="0" smtClean="0"/>
              <a:t> el </a:t>
            </a:r>
            <a:r>
              <a:rPr lang="en-US" dirty="0" err="1" smtClean="0"/>
              <a:t>recurso</a:t>
            </a:r>
            <a:r>
              <a:rPr lang="en-US" dirty="0" smtClean="0"/>
              <a:t> </a:t>
            </a:r>
            <a:r>
              <a:rPr lang="en-US" dirty="0" err="1" smtClean="0"/>
              <a:t>esta</a:t>
            </a:r>
            <a:r>
              <a:rPr lang="en-US" dirty="0" smtClean="0"/>
              <a:t> </a:t>
            </a:r>
            <a:r>
              <a:rPr lang="en-US" dirty="0" err="1" smtClean="0"/>
              <a:t>definido</a:t>
            </a:r>
            <a:endParaRPr lang="en-US" dirty="0" smtClean="0"/>
          </a:p>
          <a:p>
            <a:pPr marL="0" indent="0">
              <a:buNone/>
            </a:pPr>
            <a:endParaRPr lang="en-US" dirty="0"/>
          </a:p>
          <a:p>
            <a:pPr marL="0" indent="0">
              <a:buNone/>
            </a:pPr>
            <a:r>
              <a:rPr lang="en-US" dirty="0" smtClean="0"/>
              <a:t>Para bindings, </a:t>
            </a:r>
            <a:r>
              <a:rPr lang="en-US" dirty="0" err="1" smtClean="0"/>
              <a:t>abre</a:t>
            </a:r>
            <a:r>
              <a:rPr lang="en-US" dirty="0" smtClean="0"/>
              <a:t> la </a:t>
            </a:r>
            <a:r>
              <a:rPr lang="en-US" dirty="0" err="1" smtClean="0"/>
              <a:t>clase</a:t>
            </a:r>
            <a:r>
              <a:rPr lang="en-US" dirty="0" smtClean="0"/>
              <a:t> </a:t>
            </a:r>
            <a:r>
              <a:rPr lang="en-US" dirty="0" err="1" smtClean="0"/>
              <a:t>donde</a:t>
            </a:r>
            <a:r>
              <a:rPr lang="en-US" dirty="0" smtClean="0"/>
              <a:t> </a:t>
            </a:r>
            <a:r>
              <a:rPr lang="en-US" dirty="0" err="1" smtClean="0"/>
              <a:t>esta</a:t>
            </a:r>
            <a:r>
              <a:rPr lang="en-US" dirty="0" smtClean="0"/>
              <a:t> </a:t>
            </a:r>
            <a:r>
              <a:rPr lang="en-US" dirty="0" err="1" smtClean="0"/>
              <a:t>definido</a:t>
            </a:r>
            <a:r>
              <a:rPr lang="en-US" dirty="0" smtClean="0"/>
              <a:t> el </a:t>
            </a:r>
            <a:r>
              <a:rPr lang="en-US" dirty="0" err="1" smtClean="0"/>
              <a:t>objeto</a:t>
            </a:r>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a:t>
            </a:r>
            <a:r>
              <a:rPr lang="en-US" dirty="0" err="1" smtClean="0"/>
              <a:t>Ir</a:t>
            </a:r>
            <a:r>
              <a:rPr lang="en-US" dirty="0" smtClean="0"/>
              <a:t> a la </a:t>
            </a:r>
            <a:r>
              <a:rPr lang="en-US" dirty="0" err="1" smtClean="0"/>
              <a:t>definición</a:t>
            </a:r>
            <a:r>
              <a:rPr lang="en-US" dirty="0" smtClean="0"/>
              <a:t>…”</a:t>
            </a:r>
            <a:br>
              <a:rPr lang="en-US" dirty="0" smtClean="0"/>
            </a:br>
            <a:endParaRPr lang="en-US" sz="4000" dirty="0">
              <a:gradFill>
                <a:gsLst>
                  <a:gs pos="1250">
                    <a:schemeClr val="tx2"/>
                  </a:gs>
                  <a:gs pos="99000">
                    <a:schemeClr val="tx2"/>
                  </a:gs>
                </a:gsLst>
                <a:lin ang="5400000" scaled="0"/>
              </a:gradFill>
            </a:endParaRPr>
          </a:p>
        </p:txBody>
      </p:sp>
      <p:pic>
        <p:nvPicPr>
          <p:cNvPr id="8" name="Picture 7"/>
          <p:cNvPicPr>
            <a:picLocks noChangeAspect="1"/>
          </p:cNvPicPr>
          <p:nvPr/>
        </p:nvPicPr>
        <p:blipFill>
          <a:blip r:embed="rId3"/>
          <a:stretch>
            <a:fillRect/>
          </a:stretch>
        </p:blipFill>
        <p:spPr>
          <a:xfrm>
            <a:off x="6490818" y="2049462"/>
            <a:ext cx="5671020" cy="1676400"/>
          </a:xfrm>
          <a:prstGeom prst="rect">
            <a:avLst/>
          </a:prstGeom>
        </p:spPr>
      </p:pic>
    </p:spTree>
    <p:extLst>
      <p:ext uri="{BB962C8B-B14F-4D97-AF65-F5344CB8AC3E}">
        <p14:creationId xmlns:p14="http://schemas.microsoft.com/office/powerpoint/2010/main" val="94106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208323"/>
            <a:ext cx="7517277" cy="5109091"/>
          </a:xfrm>
        </p:spPr>
        <p:txBody>
          <a:bodyPr/>
          <a:lstStyle/>
          <a:p>
            <a:pPr marL="0" indent="0">
              <a:buNone/>
            </a:pPr>
            <a:r>
              <a:rPr lang="en-US" dirty="0" smtClean="0"/>
              <a:t>Cambia el </a:t>
            </a:r>
            <a:r>
              <a:rPr lang="en-US" dirty="0" err="1" smtClean="0"/>
              <a:t>tamaño</a:t>
            </a:r>
            <a:r>
              <a:rPr lang="en-US" dirty="0" smtClean="0"/>
              <a:t> de la </a:t>
            </a:r>
            <a:r>
              <a:rPr lang="en-US" dirty="0" err="1" smtClean="0"/>
              <a:t>pantalla</a:t>
            </a:r>
            <a:endParaRPr lang="en-US" dirty="0" smtClean="0"/>
          </a:p>
          <a:p>
            <a:pPr marL="0" indent="0">
              <a:buNone/>
            </a:pPr>
            <a:endParaRPr lang="en-US" dirty="0" smtClean="0"/>
          </a:p>
          <a:p>
            <a:pPr marL="0" indent="0">
              <a:buNone/>
            </a:pPr>
            <a:r>
              <a:rPr lang="en-US" dirty="0" smtClean="0"/>
              <a:t>Cambia el </a:t>
            </a:r>
            <a:r>
              <a:rPr lang="en-US" dirty="0" err="1" smtClean="0"/>
              <a:t>tema</a:t>
            </a:r>
            <a:r>
              <a:rPr lang="en-US" dirty="0" smtClean="0"/>
              <a:t>, color accent </a:t>
            </a:r>
          </a:p>
          <a:p>
            <a:pPr marL="0" lvl="0" indent="0">
              <a:buNone/>
            </a:pPr>
            <a:endParaRPr lang="en-US" dirty="0" smtClean="0"/>
          </a:p>
          <a:p>
            <a:pPr marL="0" lvl="0" indent="0">
              <a:buNone/>
            </a:pPr>
            <a:r>
              <a:rPr lang="en-US" dirty="0" err="1" smtClean="0"/>
              <a:t>Permite</a:t>
            </a:r>
            <a:r>
              <a:rPr lang="en-US" dirty="0" smtClean="0"/>
              <a:t> </a:t>
            </a:r>
            <a:r>
              <a:rPr lang="en-US" dirty="0" err="1" smtClean="0"/>
              <a:t>ver</a:t>
            </a:r>
            <a:r>
              <a:rPr lang="en-US" dirty="0" smtClean="0"/>
              <a:t> </a:t>
            </a:r>
            <a:r>
              <a:rPr lang="en-US" dirty="0" err="1" smtClean="0"/>
              <a:t>como</a:t>
            </a:r>
            <a:r>
              <a:rPr lang="en-US" dirty="0" smtClean="0"/>
              <a:t> </a:t>
            </a:r>
            <a:r>
              <a:rPr lang="en-US" dirty="0" err="1" smtClean="0"/>
              <a:t>nuestro</a:t>
            </a:r>
            <a:r>
              <a:rPr lang="en-US" dirty="0" smtClean="0"/>
              <a:t> XAML se </a:t>
            </a:r>
            <a:r>
              <a:rPr lang="en-US" dirty="0" err="1" smtClean="0"/>
              <a:t>adapta</a:t>
            </a:r>
            <a:r>
              <a:rPr lang="en-US" dirty="0" smtClean="0"/>
              <a:t> a </a:t>
            </a:r>
            <a:r>
              <a:rPr lang="en-US" dirty="0" err="1" smtClean="0"/>
              <a:t>distintas</a:t>
            </a:r>
            <a:r>
              <a:rPr lang="en-US" dirty="0" smtClean="0"/>
              <a:t> </a:t>
            </a:r>
            <a:r>
              <a:rPr lang="en-US" dirty="0" err="1" smtClean="0"/>
              <a:t>condiciones</a:t>
            </a:r>
            <a:r>
              <a:rPr lang="en-US" dirty="0" smtClean="0"/>
              <a:t> sin </a:t>
            </a:r>
            <a:r>
              <a:rPr lang="en-US" dirty="0" err="1" smtClean="0"/>
              <a:t>necesidad</a:t>
            </a:r>
            <a:r>
              <a:rPr lang="en-US" dirty="0" smtClean="0"/>
              <a:t> de </a:t>
            </a:r>
            <a:r>
              <a:rPr lang="en-US" dirty="0" err="1" smtClean="0"/>
              <a:t>arrancar</a:t>
            </a:r>
            <a:r>
              <a:rPr lang="en-US" dirty="0" smtClean="0"/>
              <a:t> </a:t>
            </a:r>
            <a:r>
              <a:rPr lang="en-US" dirty="0" err="1" smtClean="0"/>
              <a:t>emuladores</a:t>
            </a:r>
            <a:endParaRPr lang="en-US" dirty="0" smtClean="0"/>
          </a:p>
        </p:txBody>
      </p:sp>
      <p:sp>
        <p:nvSpPr>
          <p:cNvPr id="2" name="Title 1"/>
          <p:cNvSpPr>
            <a:spLocks noGrp="1"/>
          </p:cNvSpPr>
          <p:nvPr>
            <p:ph type="title"/>
          </p:nvPr>
        </p:nvSpPr>
        <p:spPr/>
        <p:txBody>
          <a:bodyPr/>
          <a:lstStyle/>
          <a:p>
            <a:r>
              <a:rPr lang="en-US" dirty="0" smtClean="0"/>
              <a:t>Panel de </a:t>
            </a:r>
            <a:r>
              <a:rPr lang="en-US" dirty="0" err="1" smtClean="0"/>
              <a:t>dispositivo</a:t>
            </a:r>
            <a:r>
              <a:rPr lang="en-US" dirty="0" smtClean="0"/>
              <a:t> XAML</a:t>
            </a:r>
            <a:endParaRPr lang="en-US" sz="4000" dirty="0">
              <a:gradFill>
                <a:gsLst>
                  <a:gs pos="1250">
                    <a:schemeClr val="tx2"/>
                  </a:gs>
                  <a:gs pos="99000">
                    <a:schemeClr val="tx2"/>
                  </a:gs>
                </a:gsLst>
                <a:lin ang="5400000" scaled="0"/>
              </a:gradFill>
            </a:endParaRPr>
          </a:p>
        </p:txBody>
      </p:sp>
      <p:pic>
        <p:nvPicPr>
          <p:cNvPr id="8" name="Picture 7"/>
          <p:cNvPicPr>
            <a:picLocks noChangeAspect="1"/>
          </p:cNvPicPr>
          <p:nvPr/>
        </p:nvPicPr>
        <p:blipFill>
          <a:blip r:embed="rId3"/>
          <a:stretch>
            <a:fillRect/>
          </a:stretch>
        </p:blipFill>
        <p:spPr>
          <a:xfrm>
            <a:off x="7793098" y="1208323"/>
            <a:ext cx="3972735" cy="3584339"/>
          </a:xfrm>
          <a:prstGeom prst="rect">
            <a:avLst/>
          </a:prstGeom>
        </p:spPr>
      </p:pic>
    </p:spTree>
    <p:extLst>
      <p:ext uri="{BB962C8B-B14F-4D97-AF65-F5344CB8AC3E}">
        <p14:creationId xmlns:p14="http://schemas.microsoft.com/office/powerpoint/2010/main" val="34703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6000" dirty="0" err="1" smtClean="0"/>
              <a:t>Características</a:t>
            </a:r>
            <a:r>
              <a:rPr lang="en-GB" sz="6000" dirty="0" smtClean="0"/>
              <a:t> de </a:t>
            </a:r>
            <a:r>
              <a:rPr lang="en-GB" sz="6000" dirty="0" err="1" smtClean="0"/>
              <a:t>las</a:t>
            </a:r>
            <a:r>
              <a:rPr lang="en-GB" sz="6000" dirty="0" smtClean="0"/>
              <a:t> </a:t>
            </a:r>
            <a:r>
              <a:rPr lang="en-GB" sz="6000" dirty="0" err="1" smtClean="0"/>
              <a:t>herramientas</a:t>
            </a:r>
            <a:r>
              <a:rPr lang="en-GB" sz="6000" dirty="0" smtClean="0"/>
              <a:t> XAML</a:t>
            </a:r>
            <a:endParaRPr lang="en-GB" sz="6000" dirty="0"/>
          </a:p>
        </p:txBody>
      </p:sp>
      <p:sp>
        <p:nvSpPr>
          <p:cNvPr id="8" name="Text Placeholder 7"/>
          <p:cNvSpPr>
            <a:spLocks noGrp="1"/>
          </p:cNvSpPr>
          <p:nvPr>
            <p:ph type="body" sz="quarter" idx="12"/>
          </p:nvPr>
        </p:nvSpPr>
        <p:spPr/>
        <p:txBody>
          <a:bodyPr/>
          <a:lstStyle/>
          <a:p>
            <a:r>
              <a:rPr lang="en-GB" dirty="0" smtClean="0"/>
              <a:t>demo</a:t>
            </a:r>
            <a:endParaRPr lang="en-GB" dirty="0"/>
          </a:p>
        </p:txBody>
      </p:sp>
    </p:spTree>
    <p:extLst>
      <p:ext uri="{BB962C8B-B14F-4D97-AF65-F5344CB8AC3E}">
        <p14:creationId xmlns:p14="http://schemas.microsoft.com/office/powerpoint/2010/main" val="102512649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6804011" cy="7263527"/>
          </a:xfrm>
        </p:spPr>
        <p:txBody>
          <a:bodyPr/>
          <a:lstStyle/>
          <a:p>
            <a:pPr marL="0" indent="0">
              <a:buNone/>
            </a:pPr>
            <a:r>
              <a:rPr lang="en-US" dirty="0" err="1" smtClean="0"/>
              <a:t>Diseño</a:t>
            </a:r>
            <a:r>
              <a:rPr lang="en-US" dirty="0" smtClean="0"/>
              <a:t> XAML y </a:t>
            </a:r>
            <a:r>
              <a:rPr lang="en-US" dirty="0" err="1" smtClean="0"/>
              <a:t>editores</a:t>
            </a:r>
            <a:r>
              <a:rPr lang="en-US" dirty="0" smtClean="0"/>
              <a:t> </a:t>
            </a:r>
            <a:r>
              <a:rPr lang="en-US" dirty="0" err="1" smtClean="0"/>
              <a:t>visuales</a:t>
            </a:r>
            <a:endParaRPr lang="en-US" dirty="0" smtClean="0"/>
          </a:p>
          <a:p>
            <a:pPr marL="0" indent="0">
              <a:buNone/>
            </a:pPr>
            <a:r>
              <a:rPr lang="en-US" dirty="0" smtClean="0"/>
              <a:t>Builder de </a:t>
            </a:r>
            <a:r>
              <a:rPr lang="en-US" dirty="0" err="1" smtClean="0"/>
              <a:t>animaciones</a:t>
            </a:r>
            <a:endParaRPr lang="en-US" dirty="0" smtClean="0"/>
          </a:p>
          <a:p>
            <a:pPr marL="0" indent="0">
              <a:buNone/>
            </a:pPr>
            <a:r>
              <a:rPr lang="en-US" dirty="0" smtClean="0"/>
              <a:t>Editor de los </a:t>
            </a:r>
            <a:r>
              <a:rPr lang="en-US" dirty="0" err="1" smtClean="0"/>
              <a:t>estados</a:t>
            </a:r>
            <a:r>
              <a:rPr lang="en-US" dirty="0" smtClean="0"/>
              <a:t> del control</a:t>
            </a:r>
          </a:p>
          <a:p>
            <a:pPr marL="0" indent="0">
              <a:buNone/>
            </a:pPr>
            <a:r>
              <a:rPr lang="en-US" dirty="0" err="1" smtClean="0"/>
              <a:t>Datos</a:t>
            </a:r>
            <a:r>
              <a:rPr lang="en-US" dirty="0" smtClean="0"/>
              <a:t> de </a:t>
            </a:r>
            <a:r>
              <a:rPr lang="en-US" dirty="0" err="1" smtClean="0"/>
              <a:t>ejemplo</a:t>
            </a:r>
            <a:endParaRPr lang="en-US" dirty="0" smtClean="0"/>
          </a:p>
          <a:p>
            <a:pPr marL="0" indent="0">
              <a:buNone/>
            </a:pPr>
            <a:r>
              <a:rPr lang="en-US" dirty="0" err="1" smtClean="0"/>
              <a:t>Guías</a:t>
            </a:r>
            <a:r>
              <a:rPr lang="en-US" dirty="0" smtClean="0"/>
              <a:t> de </a:t>
            </a:r>
            <a:r>
              <a:rPr lang="en-US" dirty="0" err="1" smtClean="0"/>
              <a:t>alieamiento</a:t>
            </a:r>
            <a:endParaRPr lang="en-US" dirty="0" smtClean="0"/>
          </a:p>
          <a:p>
            <a:pPr lvl="0"/>
            <a:endParaRPr lang="en-US" dirty="0" smtClean="0"/>
          </a:p>
          <a:p>
            <a:pPr lvl="0"/>
            <a:endParaRPr lang="en-US" dirty="0"/>
          </a:p>
          <a:p>
            <a:pPr lvl="0"/>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Visual Studio Blend</a:t>
            </a:r>
            <a:br>
              <a:rPr lang="en-US" dirty="0" smtClean="0"/>
            </a:b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7079832" y="1592262"/>
            <a:ext cx="4701486" cy="2048366"/>
          </a:xfrm>
          <a:prstGeom prst="rect">
            <a:avLst/>
          </a:prstGeom>
        </p:spPr>
      </p:pic>
    </p:spTree>
    <p:extLst>
      <p:ext uri="{BB962C8B-B14F-4D97-AF65-F5344CB8AC3E}">
        <p14:creationId xmlns:p14="http://schemas.microsoft.com/office/powerpoint/2010/main" val="285060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1105535"/>
            <a:ext cx="11189653" cy="660855"/>
          </a:xfrm>
        </p:spPr>
        <p:txBody>
          <a:bodyPr/>
          <a:lstStyle/>
          <a:p>
            <a:r>
              <a:rPr lang="en-US" sz="4399" dirty="0">
                <a:latin typeface="+mn-lt"/>
              </a:rPr>
              <a:t>Javier Suárez Ruiz</a:t>
            </a:r>
          </a:p>
        </p:txBody>
      </p:sp>
      <p:sp>
        <p:nvSpPr>
          <p:cNvPr id="4" name="Text Placeholder 4"/>
          <p:cNvSpPr>
            <a:spLocks noGrp="1"/>
          </p:cNvSpPr>
          <p:nvPr/>
        </p:nvSpPr>
        <p:spPr>
          <a:xfrm>
            <a:off x="503936" y="1956937"/>
            <a:ext cx="5956674" cy="3807287"/>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chemeClr val="bg2">
                    <a:lumMod val="25000"/>
                  </a:schemeClr>
                </a:solidFill>
              </a:rPr>
              <a:t>XAML Developer </a:t>
            </a:r>
            <a:r>
              <a:rPr lang="en-US" sz="2000" dirty="0" err="1" smtClean="0">
                <a:solidFill>
                  <a:schemeClr val="bg2">
                    <a:lumMod val="25000"/>
                  </a:schemeClr>
                </a:solidFill>
              </a:rPr>
              <a:t>Bravent</a:t>
            </a:r>
            <a:endParaRPr lang="en-US" sz="1600" i="1" dirty="0">
              <a:solidFill>
                <a:schemeClr val="bg2">
                  <a:lumMod val="25000"/>
                </a:schemeClr>
              </a:solidFill>
            </a:endParaRPr>
          </a:p>
          <a:p>
            <a:r>
              <a:rPr lang="en-US" dirty="0">
                <a:solidFill>
                  <a:schemeClr val="bg2">
                    <a:lumMod val="25000"/>
                  </a:schemeClr>
                </a:solidFill>
              </a:rPr>
              <a:t>Microsoft MVP Windows Platform Development</a:t>
            </a:r>
          </a:p>
          <a:p>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Blog: </a:t>
            </a:r>
            <a:r>
              <a:rPr lang="en-US" sz="2040" dirty="0">
                <a:solidFill>
                  <a:schemeClr val="bg2">
                    <a:lumMod val="25000"/>
                  </a:schemeClr>
                </a:solidFill>
                <a:hlinkClick r:id="rId3"/>
              </a:rPr>
              <a:t>http://geeks.ms/blogs/jsuarez</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337" y="1105534"/>
            <a:ext cx="3799020" cy="4092581"/>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765" y="4008696"/>
            <a:ext cx="757964" cy="1189420"/>
          </a:xfrm>
          <a:prstGeom prst="rect">
            <a:avLst/>
          </a:prstGeom>
        </p:spPr>
      </p:pic>
    </p:spTree>
    <p:extLst>
      <p:ext uri="{BB962C8B-B14F-4D97-AF65-F5344CB8AC3E}">
        <p14:creationId xmlns:p14="http://schemas.microsoft.com/office/powerpoint/2010/main" val="33613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6000" dirty="0" smtClean="0"/>
              <a:t>Visual Studio Blend</a:t>
            </a:r>
            <a:endParaRPr lang="en-GB" sz="6000" dirty="0"/>
          </a:p>
        </p:txBody>
      </p:sp>
      <p:sp>
        <p:nvSpPr>
          <p:cNvPr id="8" name="Text Placeholder 7"/>
          <p:cNvSpPr>
            <a:spLocks noGrp="1"/>
          </p:cNvSpPr>
          <p:nvPr>
            <p:ph type="body" sz="quarter" idx="12"/>
          </p:nvPr>
        </p:nvSpPr>
        <p:spPr/>
        <p:txBody>
          <a:bodyPr/>
          <a:lstStyle/>
          <a:p>
            <a:r>
              <a:rPr lang="en-GB" dirty="0" smtClean="0"/>
              <a:t>demo</a:t>
            </a:r>
            <a:endParaRPr lang="en-GB" dirty="0"/>
          </a:p>
        </p:txBody>
      </p:sp>
    </p:spTree>
    <p:extLst>
      <p:ext uri="{BB962C8B-B14F-4D97-AF65-F5344CB8AC3E}">
        <p14:creationId xmlns:p14="http://schemas.microsoft.com/office/powerpoint/2010/main" val="148160709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2359" y="1790741"/>
            <a:ext cx="12160654" cy="4745915"/>
          </a:xfrm>
        </p:spPr>
        <p:txBody>
          <a:bodyPr/>
          <a:lstStyle/>
          <a:p>
            <a:pPr marL="0" indent="0">
              <a:buNone/>
            </a:pPr>
            <a:r>
              <a:rPr lang="en-US" sz="3600" dirty="0" err="1" smtClean="0"/>
              <a:t>Podemos</a:t>
            </a:r>
            <a:r>
              <a:rPr lang="en-US" sz="3600" dirty="0" smtClean="0"/>
              <a:t> </a:t>
            </a:r>
            <a:r>
              <a:rPr lang="en-US" sz="3600" dirty="0" err="1" smtClean="0"/>
              <a:t>adjuntar</a:t>
            </a:r>
            <a:r>
              <a:rPr lang="en-US" sz="3600" dirty="0" smtClean="0"/>
              <a:t> IE debugger al </a:t>
            </a:r>
            <a:r>
              <a:rPr lang="en-US" sz="3600" dirty="0" err="1" smtClean="0"/>
              <a:t>navegador</a:t>
            </a:r>
            <a:r>
              <a:rPr lang="en-US" sz="3600" dirty="0" smtClean="0"/>
              <a:t> del </a:t>
            </a:r>
            <a:r>
              <a:rPr lang="en-US" sz="3600" dirty="0" err="1" smtClean="0"/>
              <a:t>emulador</a:t>
            </a:r>
            <a:endParaRPr lang="en-US" sz="3600" dirty="0" smtClean="0"/>
          </a:p>
          <a:p>
            <a:pPr marL="0" indent="0">
              <a:buNone/>
            </a:pPr>
            <a:r>
              <a:rPr lang="en-US" sz="3600" dirty="0" err="1" smtClean="0"/>
              <a:t>Consola</a:t>
            </a:r>
            <a:r>
              <a:rPr lang="en-US" sz="3600" dirty="0" smtClean="0"/>
              <a:t> JavaScript</a:t>
            </a:r>
          </a:p>
          <a:p>
            <a:pPr marL="0" indent="0">
              <a:buNone/>
            </a:pPr>
            <a:r>
              <a:rPr lang="en-US" sz="3600" dirty="0" smtClean="0"/>
              <a:t>DOM Explorer</a:t>
            </a:r>
          </a:p>
          <a:p>
            <a:pPr lvl="0"/>
            <a:endParaRPr lang="en-US" dirty="0" smtClean="0"/>
          </a:p>
          <a:p>
            <a:pPr lvl="0"/>
            <a:endParaRPr lang="en-US" dirty="0"/>
          </a:p>
          <a:p>
            <a:pPr lvl="0"/>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Debugging de </a:t>
            </a:r>
            <a:r>
              <a:rPr lang="en-US" dirty="0" err="1" smtClean="0"/>
              <a:t>páginas</a:t>
            </a:r>
            <a:r>
              <a:rPr lang="en-US" dirty="0" smtClean="0"/>
              <a:t> web </a:t>
            </a:r>
            <a:r>
              <a:rPr lang="en-US" dirty="0" err="1" smtClean="0"/>
              <a:t>desde</a:t>
            </a:r>
            <a:r>
              <a:rPr lang="en-US" dirty="0" smtClean="0"/>
              <a:t> el </a:t>
            </a:r>
            <a:r>
              <a:rPr lang="en-US" dirty="0" err="1" smtClean="0"/>
              <a:t>emulador</a:t>
            </a:r>
            <a:r>
              <a:rPr lang="en-US" dirty="0" smtClean="0"/>
              <a:t> de Windows Phone</a:t>
            </a:r>
            <a:br>
              <a:rPr lang="en-US" dirty="0" smtClean="0"/>
            </a:br>
            <a:endParaRPr lang="en-US" sz="4000" dirty="0">
              <a:gradFill>
                <a:gsLst>
                  <a:gs pos="1250">
                    <a:schemeClr val="tx2"/>
                  </a:gs>
                  <a:gs pos="99000">
                    <a:schemeClr val="tx2"/>
                  </a:gs>
                </a:gsLst>
                <a:lin ang="5400000" scaled="0"/>
              </a:gradFill>
            </a:endParaRPr>
          </a:p>
        </p:txBody>
      </p:sp>
      <p:pic>
        <p:nvPicPr>
          <p:cNvPr id="8" name="Picture 7"/>
          <p:cNvPicPr>
            <a:picLocks noChangeAspect="1"/>
          </p:cNvPicPr>
          <p:nvPr/>
        </p:nvPicPr>
        <p:blipFill>
          <a:blip r:embed="rId3"/>
          <a:stretch>
            <a:fillRect/>
          </a:stretch>
        </p:blipFill>
        <p:spPr>
          <a:xfrm>
            <a:off x="3398837" y="3040062"/>
            <a:ext cx="8908491" cy="2480729"/>
          </a:xfrm>
          <a:prstGeom prst="rect">
            <a:avLst/>
          </a:prstGeom>
        </p:spPr>
      </p:pic>
    </p:spTree>
    <p:extLst>
      <p:ext uri="{BB962C8B-B14F-4D97-AF65-F5344CB8AC3E}">
        <p14:creationId xmlns:p14="http://schemas.microsoft.com/office/powerpoint/2010/main" val="178236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6000" dirty="0" smtClean="0"/>
              <a:t>IE Debugger</a:t>
            </a:r>
            <a:endParaRPr lang="en-GB" sz="6000" dirty="0"/>
          </a:p>
        </p:txBody>
      </p:sp>
      <p:sp>
        <p:nvSpPr>
          <p:cNvPr id="8" name="Text Placeholder 7"/>
          <p:cNvSpPr>
            <a:spLocks noGrp="1"/>
          </p:cNvSpPr>
          <p:nvPr>
            <p:ph type="body" sz="quarter" idx="12"/>
          </p:nvPr>
        </p:nvSpPr>
        <p:spPr/>
        <p:txBody>
          <a:bodyPr/>
          <a:lstStyle/>
          <a:p>
            <a:r>
              <a:rPr lang="en-GB" dirty="0" smtClean="0"/>
              <a:t>demo</a:t>
            </a:r>
            <a:endParaRPr lang="en-GB" dirty="0"/>
          </a:p>
        </p:txBody>
      </p:sp>
    </p:spTree>
    <p:extLst>
      <p:ext uri="{BB962C8B-B14F-4D97-AF65-F5344CB8AC3E}">
        <p14:creationId xmlns:p14="http://schemas.microsoft.com/office/powerpoint/2010/main" val="364585283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err="1" smtClean="0"/>
              <a:t>Emulador</a:t>
            </a:r>
            <a:r>
              <a:rPr lang="en-US" sz="8000" dirty="0" smtClean="0"/>
              <a:t> Windows Phone</a:t>
            </a:r>
            <a:endParaRPr lang="en-US" sz="8000" dirty="0"/>
          </a:p>
        </p:txBody>
      </p:sp>
    </p:spTree>
    <p:extLst>
      <p:ext uri="{BB962C8B-B14F-4D97-AF65-F5344CB8AC3E}">
        <p14:creationId xmlns:p14="http://schemas.microsoft.com/office/powerpoint/2010/main" val="147044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El </a:t>
            </a:r>
            <a:r>
              <a:rPr lang="en-US" dirty="0" err="1" smtClean="0"/>
              <a:t>Emulador</a:t>
            </a:r>
            <a:r>
              <a:rPr lang="en-US" dirty="0" smtClean="0"/>
              <a:t> de Windows Phone</a:t>
            </a:r>
            <a:endParaRPr lang="en-US" dirty="0"/>
          </a:p>
        </p:txBody>
      </p:sp>
      <p:sp>
        <p:nvSpPr>
          <p:cNvPr id="6" name="Text Placeholder 5"/>
          <p:cNvSpPr>
            <a:spLocks noGrp="1"/>
          </p:cNvSpPr>
          <p:nvPr>
            <p:ph type="body" sz="quarter" idx="10"/>
          </p:nvPr>
        </p:nvSpPr>
        <p:spPr>
          <a:xfrm>
            <a:off x="274638" y="1212850"/>
            <a:ext cx="7696199" cy="2646878"/>
          </a:xfrm>
        </p:spPr>
        <p:txBody>
          <a:bodyPr/>
          <a:lstStyle/>
          <a:p>
            <a:r>
              <a:rPr lang="en-US" dirty="0" err="1" smtClean="0"/>
              <a:t>Máquina</a:t>
            </a:r>
            <a:r>
              <a:rPr lang="en-US" dirty="0" smtClean="0"/>
              <a:t> virtual Windows Phone </a:t>
            </a:r>
          </a:p>
          <a:p>
            <a:pPr lvl="1"/>
            <a:r>
              <a:rPr lang="en-US" dirty="0" smtClean="0"/>
              <a:t>	</a:t>
            </a:r>
            <a:r>
              <a:rPr lang="en-US" dirty="0" err="1" smtClean="0"/>
              <a:t>Requiere</a:t>
            </a:r>
            <a:r>
              <a:rPr lang="en-US" dirty="0" smtClean="0"/>
              <a:t> </a:t>
            </a:r>
            <a:r>
              <a:rPr lang="en-US" dirty="0" err="1" smtClean="0"/>
              <a:t>HyperV</a:t>
            </a:r>
            <a:endParaRPr lang="en-US" dirty="0" smtClean="0"/>
          </a:p>
          <a:p>
            <a:pPr lvl="1"/>
            <a:endParaRPr lang="en-US" dirty="0" smtClean="0"/>
          </a:p>
          <a:p>
            <a:r>
              <a:rPr lang="en-US" dirty="0" err="1" smtClean="0"/>
              <a:t>Emula</a:t>
            </a:r>
            <a:r>
              <a:rPr lang="en-US" dirty="0" smtClean="0"/>
              <a:t> </a:t>
            </a:r>
            <a:r>
              <a:rPr lang="en-US" dirty="0" err="1" smtClean="0"/>
              <a:t>las</a:t>
            </a:r>
            <a:r>
              <a:rPr lang="en-US" dirty="0" smtClean="0"/>
              <a:t> </a:t>
            </a:r>
            <a:r>
              <a:rPr lang="en-US" dirty="0" err="1" smtClean="0"/>
              <a:t>distintas</a:t>
            </a:r>
            <a:r>
              <a:rPr lang="en-US" dirty="0" smtClean="0"/>
              <a:t> </a:t>
            </a:r>
            <a:r>
              <a:rPr lang="en-US" dirty="0" err="1" smtClean="0"/>
              <a:t>resoluciones</a:t>
            </a:r>
            <a:r>
              <a:rPr lang="en-US" dirty="0" smtClean="0"/>
              <a:t> de </a:t>
            </a:r>
            <a:r>
              <a:rPr lang="en-US" dirty="0" err="1" smtClean="0"/>
              <a:t>pantalla</a:t>
            </a:r>
            <a:r>
              <a:rPr lang="en-US" dirty="0" smtClean="0"/>
              <a:t> y los </a:t>
            </a:r>
            <a:r>
              <a:rPr lang="en-US" dirty="0" err="1" smtClean="0"/>
              <a:t>distintos</a:t>
            </a:r>
            <a:endParaRPr lang="en-US" dirty="0" smtClean="0"/>
          </a:p>
        </p:txBody>
      </p:sp>
      <p:pic>
        <p:nvPicPr>
          <p:cNvPr id="9" name="Picture 8"/>
          <p:cNvPicPr>
            <a:picLocks noChangeAspect="1"/>
          </p:cNvPicPr>
          <p:nvPr/>
        </p:nvPicPr>
        <p:blipFill>
          <a:blip r:embed="rId3"/>
          <a:stretch>
            <a:fillRect/>
          </a:stretch>
        </p:blipFill>
        <p:spPr>
          <a:xfrm>
            <a:off x="7970837" y="1439862"/>
            <a:ext cx="3488215" cy="3094065"/>
          </a:xfrm>
          <a:prstGeom prst="rect">
            <a:avLst/>
          </a:prstGeom>
        </p:spPr>
      </p:pic>
    </p:spTree>
    <p:extLst>
      <p:ext uri="{BB962C8B-B14F-4D97-AF65-F5344CB8AC3E}">
        <p14:creationId xmlns:p14="http://schemas.microsoft.com/office/powerpoint/2010/main" val="18330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El </a:t>
            </a:r>
            <a:r>
              <a:rPr lang="en-US" dirty="0" err="1" smtClean="0"/>
              <a:t>Emulador</a:t>
            </a:r>
            <a:r>
              <a:rPr lang="en-US" dirty="0" smtClean="0"/>
              <a:t> de Windows Phone</a:t>
            </a:r>
            <a:endParaRPr lang="en-US" dirty="0"/>
          </a:p>
        </p:txBody>
      </p:sp>
      <p:sp>
        <p:nvSpPr>
          <p:cNvPr id="6" name="Text Placeholder 5"/>
          <p:cNvSpPr>
            <a:spLocks noGrp="1"/>
          </p:cNvSpPr>
          <p:nvPr>
            <p:ph type="body" sz="quarter" idx="10"/>
          </p:nvPr>
        </p:nvSpPr>
        <p:spPr>
          <a:xfrm>
            <a:off x="4008437" y="1232518"/>
            <a:ext cx="11887200" cy="3336298"/>
          </a:xfrm>
        </p:spPr>
        <p:txBody>
          <a:bodyPr/>
          <a:lstStyle/>
          <a:p>
            <a:r>
              <a:rPr lang="en-US" sz="3200" dirty="0" smtClean="0"/>
              <a:t>Soporte </a:t>
            </a:r>
            <a:r>
              <a:rPr lang="en-US" sz="3200" dirty="0" err="1" smtClean="0"/>
              <a:t>táctil</a:t>
            </a:r>
            <a:r>
              <a:rPr lang="en-US" sz="3200" dirty="0" smtClean="0"/>
              <a:t> para </a:t>
            </a:r>
            <a:r>
              <a:rPr lang="en-US" sz="3200" dirty="0" err="1" smtClean="0"/>
              <a:t>equipos</a:t>
            </a:r>
            <a:r>
              <a:rPr lang="en-US" sz="3200" dirty="0" smtClean="0"/>
              <a:t> con </a:t>
            </a:r>
            <a:r>
              <a:rPr lang="en-US" sz="3200" dirty="0" err="1" smtClean="0"/>
              <a:t>pantallas</a:t>
            </a:r>
            <a:r>
              <a:rPr lang="en-US" sz="3200" dirty="0" smtClean="0"/>
              <a:t> </a:t>
            </a:r>
            <a:r>
              <a:rPr lang="en-US" sz="3200" dirty="0" err="1" smtClean="0"/>
              <a:t>táctiles</a:t>
            </a:r>
            <a:endParaRPr lang="en-US" sz="3200" dirty="0" smtClean="0"/>
          </a:p>
          <a:p>
            <a:endParaRPr lang="en-US" sz="3200" dirty="0"/>
          </a:p>
          <a:p>
            <a:r>
              <a:rPr lang="en-US" sz="3200" dirty="0" err="1" smtClean="0"/>
              <a:t>Simulación</a:t>
            </a:r>
            <a:r>
              <a:rPr lang="en-US" sz="3200" dirty="0" smtClean="0"/>
              <a:t> </a:t>
            </a:r>
            <a:r>
              <a:rPr lang="en-US" sz="3200" dirty="0" err="1" smtClean="0"/>
              <a:t>táctil</a:t>
            </a:r>
            <a:endParaRPr lang="en-US" sz="3200" dirty="0" smtClean="0"/>
          </a:p>
          <a:p>
            <a:endParaRPr lang="en-US" sz="3200" dirty="0" smtClean="0"/>
          </a:p>
          <a:p>
            <a:r>
              <a:rPr lang="en-US" sz="3200" dirty="0" err="1" smtClean="0"/>
              <a:t>Simulación</a:t>
            </a:r>
            <a:r>
              <a:rPr lang="en-US" sz="3200" dirty="0" smtClean="0"/>
              <a:t> Multi-touch</a:t>
            </a:r>
          </a:p>
          <a:p>
            <a:endParaRPr lang="en-US" sz="3200" dirty="0" smtClean="0"/>
          </a:p>
        </p:txBody>
      </p:sp>
      <p:pic>
        <p:nvPicPr>
          <p:cNvPr id="5" name="Picture 4"/>
          <p:cNvPicPr>
            <a:picLocks noChangeAspect="1"/>
          </p:cNvPicPr>
          <p:nvPr/>
        </p:nvPicPr>
        <p:blipFill>
          <a:blip r:embed="rId3"/>
          <a:stretch>
            <a:fillRect/>
          </a:stretch>
        </p:blipFill>
        <p:spPr>
          <a:xfrm>
            <a:off x="274639" y="1212849"/>
            <a:ext cx="3314987" cy="5273497"/>
          </a:xfrm>
          <a:prstGeom prst="rect">
            <a:avLst/>
          </a:prstGeom>
        </p:spPr>
      </p:pic>
      <p:sp>
        <p:nvSpPr>
          <p:cNvPr id="7" name="Rectangle 6"/>
          <p:cNvSpPr/>
          <p:nvPr/>
        </p:nvSpPr>
        <p:spPr bwMode="auto">
          <a:xfrm>
            <a:off x="3246437" y="1973262"/>
            <a:ext cx="343189" cy="28249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43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Emulador</a:t>
            </a:r>
            <a:r>
              <a:rPr lang="en-US" dirty="0"/>
              <a:t> de Windows Phone</a:t>
            </a:r>
          </a:p>
        </p:txBody>
      </p:sp>
      <p:sp>
        <p:nvSpPr>
          <p:cNvPr id="6" name="Text Placeholder 5"/>
          <p:cNvSpPr>
            <a:spLocks noGrp="1"/>
          </p:cNvSpPr>
          <p:nvPr>
            <p:ph type="body" sz="quarter" idx="10"/>
          </p:nvPr>
        </p:nvSpPr>
        <p:spPr>
          <a:xfrm>
            <a:off x="4008437" y="1232518"/>
            <a:ext cx="11887200" cy="4419671"/>
          </a:xfrm>
        </p:spPr>
        <p:txBody>
          <a:bodyPr/>
          <a:lstStyle/>
          <a:p>
            <a:r>
              <a:rPr lang="en-US" sz="3200" dirty="0"/>
              <a:t>Soporte </a:t>
            </a:r>
            <a:r>
              <a:rPr lang="en-US" sz="3200" dirty="0" err="1"/>
              <a:t>táctil</a:t>
            </a:r>
            <a:r>
              <a:rPr lang="en-US" sz="3200" dirty="0"/>
              <a:t> para </a:t>
            </a:r>
            <a:r>
              <a:rPr lang="en-US" sz="3200" dirty="0" err="1"/>
              <a:t>equipos</a:t>
            </a:r>
            <a:r>
              <a:rPr lang="en-US" sz="3200" dirty="0"/>
              <a:t> con </a:t>
            </a:r>
            <a:r>
              <a:rPr lang="en-US" sz="3200" dirty="0" err="1"/>
              <a:t>pantallas</a:t>
            </a:r>
            <a:r>
              <a:rPr lang="en-US" sz="3200" dirty="0"/>
              <a:t> </a:t>
            </a:r>
            <a:r>
              <a:rPr lang="en-US" sz="3200" dirty="0" err="1"/>
              <a:t>táctiles</a:t>
            </a:r>
            <a:endParaRPr lang="en-US" sz="3200" dirty="0"/>
          </a:p>
          <a:p>
            <a:endParaRPr lang="en-US" sz="3200" dirty="0"/>
          </a:p>
          <a:p>
            <a:r>
              <a:rPr lang="en-US" sz="3200" dirty="0" err="1"/>
              <a:t>Simulación</a:t>
            </a:r>
            <a:r>
              <a:rPr lang="en-US" sz="3200" dirty="0"/>
              <a:t> </a:t>
            </a:r>
            <a:r>
              <a:rPr lang="en-US" sz="3200" dirty="0" err="1"/>
              <a:t>táctil</a:t>
            </a:r>
            <a:endParaRPr lang="en-US" sz="3200" dirty="0"/>
          </a:p>
          <a:p>
            <a:endParaRPr lang="en-US" sz="3200" dirty="0"/>
          </a:p>
          <a:p>
            <a:r>
              <a:rPr lang="en-US" sz="3200" dirty="0" err="1"/>
              <a:t>Simulación</a:t>
            </a:r>
            <a:r>
              <a:rPr lang="en-US" sz="3200" dirty="0"/>
              <a:t> Multi-touch</a:t>
            </a:r>
          </a:p>
          <a:p>
            <a:endParaRPr lang="en-US" sz="3200" dirty="0" smtClean="0"/>
          </a:p>
          <a:p>
            <a:r>
              <a:rPr lang="en-US" sz="3200" dirty="0" err="1" smtClean="0"/>
              <a:t>Rotaciones</a:t>
            </a:r>
            <a:endParaRPr lang="en-US" sz="3200" dirty="0"/>
          </a:p>
          <a:p>
            <a:endParaRPr lang="en-US" sz="3200" dirty="0" smtClean="0"/>
          </a:p>
        </p:txBody>
      </p:sp>
      <p:pic>
        <p:nvPicPr>
          <p:cNvPr id="5" name="Picture 4"/>
          <p:cNvPicPr>
            <a:picLocks noChangeAspect="1"/>
          </p:cNvPicPr>
          <p:nvPr/>
        </p:nvPicPr>
        <p:blipFill>
          <a:blip r:embed="rId3"/>
          <a:stretch>
            <a:fillRect/>
          </a:stretch>
        </p:blipFill>
        <p:spPr>
          <a:xfrm>
            <a:off x="274639" y="1212849"/>
            <a:ext cx="3314987" cy="5273497"/>
          </a:xfrm>
          <a:prstGeom prst="rect">
            <a:avLst/>
          </a:prstGeom>
        </p:spPr>
      </p:pic>
      <p:sp>
        <p:nvSpPr>
          <p:cNvPr id="10" name="Rectangle 9"/>
          <p:cNvSpPr/>
          <p:nvPr/>
        </p:nvSpPr>
        <p:spPr bwMode="auto">
          <a:xfrm>
            <a:off x="3246437" y="2255760"/>
            <a:ext cx="343189" cy="4795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257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Emulador</a:t>
            </a:r>
            <a:r>
              <a:rPr lang="en-US" dirty="0"/>
              <a:t> de Windows Phone</a:t>
            </a:r>
          </a:p>
        </p:txBody>
      </p:sp>
      <p:sp>
        <p:nvSpPr>
          <p:cNvPr id="6" name="Text Placeholder 5"/>
          <p:cNvSpPr>
            <a:spLocks noGrp="1"/>
          </p:cNvSpPr>
          <p:nvPr>
            <p:ph type="body" sz="quarter" idx="10"/>
          </p:nvPr>
        </p:nvSpPr>
        <p:spPr>
          <a:xfrm>
            <a:off x="4008437" y="1232518"/>
            <a:ext cx="11887200" cy="4961358"/>
          </a:xfrm>
        </p:spPr>
        <p:txBody>
          <a:bodyPr/>
          <a:lstStyle/>
          <a:p>
            <a:r>
              <a:rPr lang="en-US" sz="3200" dirty="0"/>
              <a:t>Soporte </a:t>
            </a:r>
            <a:r>
              <a:rPr lang="en-US" sz="3200" dirty="0" err="1"/>
              <a:t>táctil</a:t>
            </a:r>
            <a:r>
              <a:rPr lang="en-US" sz="3200" dirty="0"/>
              <a:t> para </a:t>
            </a:r>
            <a:r>
              <a:rPr lang="en-US" sz="3200" dirty="0" err="1"/>
              <a:t>equipos</a:t>
            </a:r>
            <a:r>
              <a:rPr lang="en-US" sz="3200" dirty="0"/>
              <a:t> con </a:t>
            </a:r>
            <a:r>
              <a:rPr lang="en-US" sz="3200" dirty="0" err="1"/>
              <a:t>pantallas</a:t>
            </a:r>
            <a:r>
              <a:rPr lang="en-US" sz="3200" dirty="0"/>
              <a:t> </a:t>
            </a:r>
            <a:r>
              <a:rPr lang="en-US" sz="3200" dirty="0" err="1"/>
              <a:t>táctiles</a:t>
            </a:r>
            <a:endParaRPr lang="en-US" sz="3200" dirty="0"/>
          </a:p>
          <a:p>
            <a:endParaRPr lang="en-US" sz="3200" dirty="0"/>
          </a:p>
          <a:p>
            <a:r>
              <a:rPr lang="en-US" sz="3200" dirty="0" err="1"/>
              <a:t>Simulación</a:t>
            </a:r>
            <a:r>
              <a:rPr lang="en-US" sz="3200" dirty="0"/>
              <a:t> </a:t>
            </a:r>
            <a:r>
              <a:rPr lang="en-US" sz="3200" dirty="0" err="1"/>
              <a:t>táctil</a:t>
            </a:r>
            <a:endParaRPr lang="en-US" sz="3200" dirty="0"/>
          </a:p>
          <a:p>
            <a:endParaRPr lang="en-US" sz="3200" dirty="0"/>
          </a:p>
          <a:p>
            <a:r>
              <a:rPr lang="en-US" sz="3200" dirty="0" err="1"/>
              <a:t>Simulación</a:t>
            </a:r>
            <a:r>
              <a:rPr lang="en-US" sz="3200" dirty="0"/>
              <a:t> Multi-touch</a:t>
            </a:r>
          </a:p>
          <a:p>
            <a:endParaRPr lang="en-US" sz="3200" dirty="0"/>
          </a:p>
          <a:p>
            <a:r>
              <a:rPr lang="en-US" sz="3200" dirty="0" err="1" smtClean="0"/>
              <a:t>Rotaciones</a:t>
            </a:r>
            <a:endParaRPr lang="en-US" sz="3200" dirty="0" smtClean="0"/>
          </a:p>
          <a:p>
            <a:endParaRPr lang="en-US" sz="3200" dirty="0" smtClean="0"/>
          </a:p>
          <a:p>
            <a:r>
              <a:rPr lang="en-US" sz="3200" dirty="0" err="1" smtClean="0"/>
              <a:t>Muchas</a:t>
            </a:r>
            <a:r>
              <a:rPr lang="en-US" sz="3200" dirty="0" smtClean="0"/>
              <a:t> </a:t>
            </a:r>
            <a:r>
              <a:rPr lang="en-US" sz="3200" dirty="0" err="1" smtClean="0"/>
              <a:t>más</a:t>
            </a:r>
            <a:r>
              <a:rPr lang="en-US" sz="3200" dirty="0" smtClean="0"/>
              <a:t> </a:t>
            </a:r>
            <a:r>
              <a:rPr lang="en-US" sz="3200" dirty="0" err="1" smtClean="0"/>
              <a:t>opciones</a:t>
            </a:r>
            <a:r>
              <a:rPr lang="en-US" sz="3200" dirty="0" smtClean="0"/>
              <a:t>!</a:t>
            </a:r>
            <a:endParaRPr lang="en-US" sz="3200" dirty="0"/>
          </a:p>
        </p:txBody>
      </p:sp>
      <p:pic>
        <p:nvPicPr>
          <p:cNvPr id="5" name="Picture 4"/>
          <p:cNvPicPr>
            <a:picLocks noChangeAspect="1"/>
          </p:cNvPicPr>
          <p:nvPr/>
        </p:nvPicPr>
        <p:blipFill>
          <a:blip r:embed="rId3"/>
          <a:stretch>
            <a:fillRect/>
          </a:stretch>
        </p:blipFill>
        <p:spPr>
          <a:xfrm>
            <a:off x="274639" y="1212849"/>
            <a:ext cx="3314987" cy="5273497"/>
          </a:xfrm>
          <a:prstGeom prst="rect">
            <a:avLst/>
          </a:prstGeom>
        </p:spPr>
      </p:pic>
      <p:sp>
        <p:nvSpPr>
          <p:cNvPr id="11" name="Rectangle 10"/>
          <p:cNvSpPr/>
          <p:nvPr/>
        </p:nvSpPr>
        <p:spPr bwMode="auto">
          <a:xfrm>
            <a:off x="3246436" y="3412049"/>
            <a:ext cx="343189" cy="23761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462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Acelerómetro</a:t>
            </a:r>
            <a:r>
              <a:rPr lang="en-US" dirty="0" smtClean="0"/>
              <a:t/>
            </a:r>
            <a:br>
              <a:rPr lang="en-US" dirty="0" smtClean="0"/>
            </a:br>
            <a:endParaRPr lang="en-US" sz="4000" dirty="0">
              <a:gradFill>
                <a:gsLst>
                  <a:gs pos="1250">
                    <a:schemeClr val="tx2"/>
                  </a:gs>
                  <a:gs pos="99000">
                    <a:schemeClr val="tx2"/>
                  </a:gs>
                </a:gsLst>
                <a:lin ang="5400000" scaled="0"/>
              </a:gradFill>
            </a:endParaRPr>
          </a:p>
        </p:txBody>
      </p:sp>
      <p:sp>
        <p:nvSpPr>
          <p:cNvPr id="7" name="Text Placeholder 6"/>
          <p:cNvSpPr>
            <a:spLocks noGrp="1"/>
          </p:cNvSpPr>
          <p:nvPr>
            <p:ph type="body" sz="quarter" idx="10"/>
          </p:nvPr>
        </p:nvSpPr>
        <p:spPr>
          <a:xfrm>
            <a:off x="274638" y="1212850"/>
            <a:ext cx="6095999" cy="1846659"/>
          </a:xfrm>
        </p:spPr>
        <p:txBody>
          <a:bodyPr/>
          <a:lstStyle/>
          <a:p>
            <a:pPr marL="0" indent="0">
              <a:buNone/>
            </a:pPr>
            <a:r>
              <a:rPr lang="en-US" dirty="0" err="1" smtClean="0"/>
              <a:t>Mueve</a:t>
            </a:r>
            <a:r>
              <a:rPr lang="en-US" dirty="0" smtClean="0"/>
              <a:t> el </a:t>
            </a:r>
            <a:r>
              <a:rPr lang="en-US" dirty="0" err="1" smtClean="0"/>
              <a:t>punto</a:t>
            </a:r>
            <a:r>
              <a:rPr lang="en-US" dirty="0" smtClean="0"/>
              <a:t> </a:t>
            </a:r>
            <a:r>
              <a:rPr lang="en-US" dirty="0" err="1" smtClean="0"/>
              <a:t>rojo</a:t>
            </a:r>
            <a:r>
              <a:rPr lang="en-US" dirty="0" smtClean="0"/>
              <a:t> para </a:t>
            </a:r>
            <a:r>
              <a:rPr lang="en-US" dirty="0" err="1" smtClean="0"/>
              <a:t>modificar</a:t>
            </a:r>
            <a:r>
              <a:rPr lang="en-US" dirty="0" smtClean="0"/>
              <a:t> los </a:t>
            </a:r>
            <a:r>
              <a:rPr lang="en-US" dirty="0" err="1" smtClean="0"/>
              <a:t>valores</a:t>
            </a:r>
            <a:r>
              <a:rPr lang="en-US" dirty="0" smtClean="0"/>
              <a:t> </a:t>
            </a:r>
            <a:r>
              <a:rPr lang="en-US" dirty="0" err="1" smtClean="0"/>
              <a:t>obtenidos</a:t>
            </a:r>
            <a:endParaRPr lang="en-US" dirty="0"/>
          </a:p>
        </p:txBody>
      </p:sp>
      <p:pic>
        <p:nvPicPr>
          <p:cNvPr id="8" name="Picture 7"/>
          <p:cNvPicPr>
            <a:picLocks noChangeAspect="1"/>
          </p:cNvPicPr>
          <p:nvPr/>
        </p:nvPicPr>
        <p:blipFill>
          <a:blip r:embed="rId3"/>
          <a:stretch>
            <a:fillRect/>
          </a:stretch>
        </p:blipFill>
        <p:spPr>
          <a:xfrm>
            <a:off x="6065837" y="1297372"/>
            <a:ext cx="5673687" cy="5041429"/>
          </a:xfrm>
          <a:prstGeom prst="rect">
            <a:avLst/>
          </a:prstGeom>
        </p:spPr>
      </p:pic>
    </p:spTree>
    <p:extLst>
      <p:ext uri="{BB962C8B-B14F-4D97-AF65-F5344CB8AC3E}">
        <p14:creationId xmlns:p14="http://schemas.microsoft.com/office/powerpoint/2010/main" val="321604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9371416" cy="1477328"/>
          </a:xfrm>
        </p:spPr>
        <p:txBody>
          <a:bodyPr/>
          <a:lstStyle/>
          <a:p>
            <a:pPr marL="0" indent="0">
              <a:buNone/>
            </a:pPr>
            <a:r>
              <a:rPr lang="en-US" dirty="0" err="1" smtClean="0"/>
              <a:t>Disponibilidad</a:t>
            </a:r>
            <a:r>
              <a:rPr lang="en-US" dirty="0" smtClean="0"/>
              <a:t> de los </a:t>
            </a:r>
            <a:r>
              <a:rPr lang="en-US" dirty="0" err="1" smtClean="0"/>
              <a:t>sensores</a:t>
            </a:r>
            <a:endParaRPr lang="en-US" dirty="0" smtClean="0"/>
          </a:p>
          <a:p>
            <a:pPr marL="0" indent="0">
              <a:buNone/>
            </a:pPr>
            <a:r>
              <a:rPr lang="en-US" sz="2400" dirty="0" smtClean="0">
                <a:solidFill>
                  <a:schemeClr val="tx1">
                    <a:lumMod val="75000"/>
                  </a:schemeClr>
                </a:solidFill>
              </a:rPr>
              <a:t>	</a:t>
            </a:r>
            <a:r>
              <a:rPr lang="en-US" sz="2400" dirty="0" err="1" smtClean="0">
                <a:solidFill>
                  <a:schemeClr val="tx1">
                    <a:lumMod val="75000"/>
                  </a:schemeClr>
                </a:solidFill>
              </a:rPr>
              <a:t>Simula</a:t>
            </a:r>
            <a:r>
              <a:rPr lang="en-US" sz="2400" dirty="0" smtClean="0">
                <a:solidFill>
                  <a:schemeClr val="tx1">
                    <a:lumMod val="75000"/>
                  </a:schemeClr>
                </a:solidFill>
              </a:rPr>
              <a:t> </a:t>
            </a:r>
            <a:r>
              <a:rPr lang="en-US" sz="2400" dirty="0" err="1" smtClean="0">
                <a:solidFill>
                  <a:schemeClr val="tx1">
                    <a:lumMod val="75000"/>
                  </a:schemeClr>
                </a:solidFill>
              </a:rPr>
              <a:t>teléfonos</a:t>
            </a:r>
            <a:r>
              <a:rPr lang="en-US" sz="2400" dirty="0" smtClean="0">
                <a:solidFill>
                  <a:schemeClr val="tx1">
                    <a:lumMod val="75000"/>
                  </a:schemeClr>
                </a:solidFill>
              </a:rPr>
              <a:t> sin NFC o </a:t>
            </a:r>
            <a:r>
              <a:rPr lang="en-US" sz="2400" dirty="0" err="1" smtClean="0">
                <a:solidFill>
                  <a:schemeClr val="tx1">
                    <a:lumMod val="75000"/>
                  </a:schemeClr>
                </a:solidFill>
              </a:rPr>
              <a:t>camára</a:t>
            </a:r>
            <a:r>
              <a:rPr lang="en-US" sz="2400" dirty="0" smtClean="0">
                <a:solidFill>
                  <a:schemeClr val="tx1">
                    <a:lumMod val="75000"/>
                  </a:schemeClr>
                </a:solidFill>
              </a:rPr>
              <a:t> </a:t>
            </a:r>
            <a:r>
              <a:rPr lang="en-US" sz="2400" dirty="0" err="1" smtClean="0">
                <a:solidFill>
                  <a:schemeClr val="tx1">
                    <a:lumMod val="75000"/>
                  </a:schemeClr>
                </a:solidFill>
              </a:rPr>
              <a:t>delantera</a:t>
            </a:r>
            <a:r>
              <a:rPr lang="en-US" sz="2400" dirty="0" smtClean="0">
                <a:solidFill>
                  <a:schemeClr val="tx1">
                    <a:lumMod val="75000"/>
                  </a:schemeClr>
                </a:solidFill>
              </a:rPr>
              <a:t> </a:t>
            </a:r>
            <a:r>
              <a:rPr lang="en-US" sz="2400" dirty="0" err="1" smtClean="0">
                <a:solidFill>
                  <a:schemeClr val="tx1">
                    <a:lumMod val="75000"/>
                  </a:schemeClr>
                </a:solidFill>
              </a:rPr>
              <a:t>por</a:t>
            </a:r>
            <a:r>
              <a:rPr lang="en-US" sz="2400" dirty="0" smtClean="0">
                <a:solidFill>
                  <a:schemeClr val="tx1">
                    <a:lumMod val="75000"/>
                  </a:schemeClr>
                </a:solidFill>
              </a:rPr>
              <a:t> </a:t>
            </a:r>
            <a:r>
              <a:rPr lang="en-US" sz="2400" dirty="0" err="1" smtClean="0">
                <a:solidFill>
                  <a:schemeClr val="tx1">
                    <a:lumMod val="75000"/>
                  </a:schemeClr>
                </a:solidFill>
              </a:rPr>
              <a:t>ejemplo</a:t>
            </a:r>
            <a:r>
              <a:rPr lang="en-US" sz="2400" dirty="0" smtClean="0">
                <a:solidFill>
                  <a:schemeClr val="tx1">
                    <a:lumMod val="75000"/>
                  </a:schemeClr>
                </a:solidFill>
              </a:rPr>
              <a:t>.</a:t>
            </a:r>
            <a:endParaRPr lang="en-US" sz="2400" dirty="0">
              <a:solidFill>
                <a:schemeClr val="tx1">
                  <a:lumMod val="75000"/>
                </a:schemeClr>
              </a:solidFill>
            </a:endParaRPr>
          </a:p>
        </p:txBody>
      </p:sp>
      <p:sp>
        <p:nvSpPr>
          <p:cNvPr id="2" name="Title 1"/>
          <p:cNvSpPr>
            <a:spLocks noGrp="1"/>
          </p:cNvSpPr>
          <p:nvPr>
            <p:ph type="title"/>
          </p:nvPr>
        </p:nvSpPr>
        <p:spPr/>
        <p:txBody>
          <a:bodyPr/>
          <a:lstStyle/>
          <a:p>
            <a:r>
              <a:rPr lang="en-US" dirty="0" err="1" smtClean="0"/>
              <a:t>Sensores</a:t>
            </a: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427037" y="2527314"/>
            <a:ext cx="9167774" cy="3812077"/>
          </a:xfrm>
          <a:prstGeom prst="rect">
            <a:avLst/>
          </a:prstGeom>
        </p:spPr>
      </p:pic>
    </p:spTree>
    <p:extLst>
      <p:ext uri="{BB962C8B-B14F-4D97-AF65-F5344CB8AC3E}">
        <p14:creationId xmlns:p14="http://schemas.microsoft.com/office/powerpoint/2010/main" val="10731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660855"/>
          </a:xfrm>
        </p:spPr>
        <p:txBody>
          <a:bodyPr/>
          <a:lstStyle/>
          <a:p>
            <a:r>
              <a:rPr lang="en-US" sz="4399" dirty="0">
                <a:latin typeface="+mn-lt"/>
              </a:rPr>
              <a:t>Agenda</a:t>
            </a:r>
          </a:p>
        </p:txBody>
      </p:sp>
      <p:sp>
        <p:nvSpPr>
          <p:cNvPr id="6" name="Text Placeholder 4"/>
          <p:cNvSpPr>
            <a:spLocks noGrp="1"/>
          </p:cNvSpPr>
          <p:nvPr/>
        </p:nvSpPr>
        <p:spPr>
          <a:xfrm>
            <a:off x="623411" y="1708491"/>
            <a:ext cx="11616109" cy="3992033"/>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err="1" smtClean="0">
                <a:solidFill>
                  <a:schemeClr val="tx2"/>
                </a:solidFill>
              </a:rPr>
              <a:t>Herramientas</a:t>
            </a:r>
            <a:r>
              <a:rPr lang="en-GB" dirty="0" smtClean="0">
                <a:solidFill>
                  <a:schemeClr val="tx2"/>
                </a:solidFill>
              </a:rPr>
              <a:t> </a:t>
            </a:r>
            <a:r>
              <a:rPr lang="en-GB" dirty="0" err="1" smtClean="0">
                <a:solidFill>
                  <a:schemeClr val="tx2"/>
                </a:solidFill>
              </a:rPr>
              <a:t>en</a:t>
            </a:r>
            <a:r>
              <a:rPr lang="en-GB" dirty="0" smtClean="0">
                <a:solidFill>
                  <a:schemeClr val="tx2"/>
                </a:solidFill>
              </a:rPr>
              <a:t> Visual Studio</a:t>
            </a:r>
            <a:endParaRPr lang="en-GB" dirty="0">
              <a:solidFill>
                <a:schemeClr val="tx2"/>
              </a:solidFill>
            </a:endParaRPr>
          </a:p>
          <a:p>
            <a:pPr lvl="2"/>
            <a:r>
              <a:rPr lang="en-GB" sz="2400" dirty="0" err="1" smtClean="0">
                <a:solidFill>
                  <a:schemeClr val="bg2">
                    <a:lumMod val="50000"/>
                  </a:schemeClr>
                </a:solidFill>
              </a:rPr>
              <a:t>Herramientas</a:t>
            </a:r>
            <a:r>
              <a:rPr lang="en-GB" sz="2400" dirty="0" smtClean="0">
                <a:solidFill>
                  <a:schemeClr val="bg2">
                    <a:lumMod val="50000"/>
                  </a:schemeClr>
                </a:solidFill>
              </a:rPr>
              <a:t> de Visual Studio para Apps </a:t>
            </a:r>
            <a:r>
              <a:rPr lang="en-GB" sz="2400" dirty="0" err="1" smtClean="0">
                <a:solidFill>
                  <a:schemeClr val="bg2">
                    <a:lumMod val="50000"/>
                  </a:schemeClr>
                </a:solidFill>
              </a:rPr>
              <a:t>Universales</a:t>
            </a:r>
            <a:endParaRPr lang="en-GB" sz="2400" dirty="0">
              <a:solidFill>
                <a:schemeClr val="bg2">
                  <a:lumMod val="50000"/>
                </a:schemeClr>
              </a:solidFill>
            </a:endParaRPr>
          </a:p>
          <a:p>
            <a:pPr lvl="2"/>
            <a:r>
              <a:rPr lang="en-GB" sz="2400" dirty="0" err="1" smtClean="0">
                <a:solidFill>
                  <a:schemeClr val="bg2">
                    <a:lumMod val="50000"/>
                  </a:schemeClr>
                </a:solidFill>
              </a:rPr>
              <a:t>Herramientas</a:t>
            </a:r>
            <a:r>
              <a:rPr lang="en-GB" sz="2400" dirty="0" smtClean="0">
                <a:solidFill>
                  <a:schemeClr val="bg2">
                    <a:lumMod val="50000"/>
                  </a:schemeClr>
                </a:solidFill>
              </a:rPr>
              <a:t> XAML</a:t>
            </a:r>
            <a:endParaRPr lang="en-GB" sz="2400" dirty="0">
              <a:solidFill>
                <a:schemeClr val="bg2">
                  <a:lumMod val="50000"/>
                </a:schemeClr>
              </a:solidFill>
            </a:endParaRPr>
          </a:p>
          <a:p>
            <a:pPr lvl="2"/>
            <a:r>
              <a:rPr lang="en-GB" sz="2400" dirty="0">
                <a:solidFill>
                  <a:schemeClr val="bg2">
                    <a:lumMod val="50000"/>
                  </a:schemeClr>
                </a:solidFill>
              </a:rPr>
              <a:t>Blend</a:t>
            </a:r>
          </a:p>
          <a:p>
            <a:pPr lvl="2"/>
            <a:r>
              <a:rPr lang="en-GB" sz="2400" dirty="0">
                <a:solidFill>
                  <a:schemeClr val="bg2">
                    <a:lumMod val="50000"/>
                  </a:schemeClr>
                </a:solidFill>
              </a:rPr>
              <a:t>Web Debugging</a:t>
            </a:r>
          </a:p>
          <a:p>
            <a:r>
              <a:rPr lang="en-GB" dirty="0" err="1" smtClean="0">
                <a:solidFill>
                  <a:schemeClr val="tx2"/>
                </a:solidFill>
              </a:rPr>
              <a:t>Emulador</a:t>
            </a:r>
            <a:r>
              <a:rPr lang="en-GB" dirty="0" smtClean="0">
                <a:solidFill>
                  <a:schemeClr val="tx2"/>
                </a:solidFill>
              </a:rPr>
              <a:t> Windows Phone</a:t>
            </a:r>
            <a:endParaRPr lang="en-GB" dirty="0">
              <a:solidFill>
                <a:schemeClr val="tx2"/>
              </a:solidFill>
            </a:endParaRPr>
          </a:p>
          <a:p>
            <a:r>
              <a:rPr lang="en-GB" dirty="0" err="1" smtClean="0">
                <a:solidFill>
                  <a:schemeClr val="tx2"/>
                </a:solidFill>
              </a:rPr>
              <a:t>Diagnóstico</a:t>
            </a:r>
            <a:r>
              <a:rPr lang="en-GB" dirty="0" smtClean="0">
                <a:solidFill>
                  <a:schemeClr val="tx2"/>
                </a:solidFill>
              </a:rPr>
              <a:t> y </a:t>
            </a:r>
            <a:r>
              <a:rPr lang="en-GB" dirty="0" err="1" smtClean="0">
                <a:solidFill>
                  <a:schemeClr val="tx2"/>
                </a:solidFill>
              </a:rPr>
              <a:t>análisis</a:t>
            </a:r>
            <a:r>
              <a:rPr lang="en-GB" dirty="0" smtClean="0">
                <a:solidFill>
                  <a:schemeClr val="tx2"/>
                </a:solidFill>
              </a:rPr>
              <a:t> de </a:t>
            </a:r>
            <a:r>
              <a:rPr lang="en-GB" dirty="0" err="1" smtClean="0">
                <a:solidFill>
                  <a:schemeClr val="tx2"/>
                </a:solidFill>
              </a:rPr>
              <a:t>memoria</a:t>
            </a:r>
            <a:endParaRPr lang="en-GB" dirty="0">
              <a:solidFill>
                <a:schemeClr val="tx2"/>
              </a:solidFill>
            </a:endParaRPr>
          </a:p>
          <a:p>
            <a:r>
              <a:rPr lang="en-GB" dirty="0">
                <a:solidFill>
                  <a:schemeClr val="tx2"/>
                </a:solidFill>
              </a:rPr>
              <a:t>Debugging Tips and Tricks</a:t>
            </a:r>
          </a:p>
        </p:txBody>
      </p:sp>
    </p:spTree>
    <p:extLst>
      <p:ext uri="{BB962C8B-B14F-4D97-AF65-F5344CB8AC3E}">
        <p14:creationId xmlns:p14="http://schemas.microsoft.com/office/powerpoint/2010/main" val="13049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4"/>
            <a:ext cx="6696347" cy="4407360"/>
          </a:xfrm>
        </p:spPr>
        <p:txBody>
          <a:bodyPr/>
          <a:lstStyle/>
          <a:p>
            <a:pPr marL="0" indent="0">
              <a:buNone/>
            </a:pPr>
            <a:r>
              <a:rPr lang="en-US" dirty="0" err="1" smtClean="0"/>
              <a:t>Precisión</a:t>
            </a:r>
            <a:endParaRPr lang="en-US" dirty="0" smtClean="0"/>
          </a:p>
          <a:p>
            <a:pPr marL="0" indent="0">
              <a:buNone/>
            </a:pPr>
            <a:r>
              <a:rPr lang="en-US" dirty="0" smtClean="0"/>
              <a:t>	</a:t>
            </a:r>
            <a:r>
              <a:rPr lang="en-US" sz="2400" dirty="0" smtClean="0">
                <a:solidFill>
                  <a:schemeClr val="tx1">
                    <a:lumMod val="75000"/>
                  </a:schemeClr>
                </a:solidFill>
              </a:rPr>
              <a:t>Rural, </a:t>
            </a:r>
            <a:r>
              <a:rPr lang="en-US" sz="2400" dirty="0" err="1" smtClean="0">
                <a:solidFill>
                  <a:schemeClr val="tx1">
                    <a:lumMod val="75000"/>
                  </a:schemeClr>
                </a:solidFill>
              </a:rPr>
              <a:t>urbano</a:t>
            </a:r>
            <a:r>
              <a:rPr lang="en-US" sz="2400" dirty="0" smtClean="0">
                <a:solidFill>
                  <a:schemeClr val="tx1">
                    <a:lumMod val="75000"/>
                  </a:schemeClr>
                </a:solidFill>
              </a:rPr>
              <a:t>, </a:t>
            </a:r>
            <a:r>
              <a:rPr lang="en-US" sz="2400" dirty="0" err="1" smtClean="0">
                <a:solidFill>
                  <a:schemeClr val="tx1">
                    <a:lumMod val="75000"/>
                  </a:schemeClr>
                </a:solidFill>
              </a:rPr>
              <a:t>suburbano</a:t>
            </a:r>
            <a:endParaRPr lang="en-US" sz="2400" dirty="0" smtClean="0">
              <a:solidFill>
                <a:schemeClr val="tx1">
                  <a:lumMod val="75000"/>
                </a:schemeClr>
              </a:solidFill>
            </a:endParaRPr>
          </a:p>
          <a:p>
            <a:pPr marL="0" indent="0">
              <a:buNone/>
            </a:pPr>
            <a:r>
              <a:rPr lang="en-US" dirty="0" err="1" smtClean="0"/>
              <a:t>Crea</a:t>
            </a:r>
            <a:r>
              <a:rPr lang="en-US" dirty="0" smtClean="0"/>
              <a:t> </a:t>
            </a:r>
            <a:r>
              <a:rPr lang="en-US" dirty="0" err="1" smtClean="0"/>
              <a:t>rutas</a:t>
            </a:r>
            <a:endParaRPr lang="en-US" dirty="0" smtClean="0"/>
          </a:p>
          <a:p>
            <a:pPr marL="0" indent="0">
              <a:buNone/>
            </a:pPr>
            <a:r>
              <a:rPr lang="en-US" sz="2400" dirty="0" smtClean="0">
                <a:solidFill>
                  <a:schemeClr val="tx1">
                    <a:lumMod val="75000"/>
                  </a:schemeClr>
                </a:solidFill>
              </a:rPr>
              <a:t>	</a:t>
            </a:r>
            <a:r>
              <a:rPr lang="en-US" sz="2400" dirty="0" err="1" smtClean="0">
                <a:solidFill>
                  <a:schemeClr val="tx1">
                    <a:lumMod val="75000"/>
                  </a:schemeClr>
                </a:solidFill>
              </a:rPr>
              <a:t>Navegación</a:t>
            </a:r>
            <a:r>
              <a:rPr lang="en-US" sz="2400" dirty="0" smtClean="0">
                <a:solidFill>
                  <a:schemeClr val="tx1">
                    <a:lumMod val="75000"/>
                  </a:schemeClr>
                </a:solidFill>
              </a:rPr>
              <a:t> entre </a:t>
            </a:r>
            <a:r>
              <a:rPr lang="en-US" sz="2400" dirty="0" err="1" smtClean="0">
                <a:solidFill>
                  <a:schemeClr val="tx1">
                    <a:lumMod val="75000"/>
                  </a:schemeClr>
                </a:solidFill>
              </a:rPr>
              <a:t>las</a:t>
            </a:r>
            <a:r>
              <a:rPr lang="en-US" sz="2400" dirty="0" smtClean="0">
                <a:solidFill>
                  <a:schemeClr val="tx1">
                    <a:lumMod val="75000"/>
                  </a:schemeClr>
                </a:solidFill>
              </a:rPr>
              <a:t> </a:t>
            </a:r>
            <a:r>
              <a:rPr lang="en-US" sz="2400" dirty="0" err="1" smtClean="0">
                <a:solidFill>
                  <a:schemeClr val="tx1">
                    <a:lumMod val="75000"/>
                  </a:schemeClr>
                </a:solidFill>
              </a:rPr>
              <a:t>rutas</a:t>
            </a:r>
            <a:endParaRPr lang="en-US" sz="2400" dirty="0" smtClean="0">
              <a:solidFill>
                <a:schemeClr val="tx1">
                  <a:lumMod val="75000"/>
                </a:schemeClr>
              </a:solidFill>
            </a:endParaRPr>
          </a:p>
          <a:p>
            <a:pPr marL="0" indent="0">
              <a:buNone/>
            </a:pPr>
            <a:r>
              <a:rPr lang="en-US" dirty="0" err="1" smtClean="0"/>
              <a:t>Permite</a:t>
            </a:r>
            <a:r>
              <a:rPr lang="en-US" dirty="0" smtClean="0"/>
              <a:t> guarder y </a:t>
            </a:r>
            <a:r>
              <a:rPr lang="en-US" dirty="0" err="1" smtClean="0"/>
              <a:t>recuperar</a:t>
            </a:r>
            <a:r>
              <a:rPr lang="en-US" dirty="0" smtClean="0"/>
              <a:t> </a:t>
            </a:r>
            <a:r>
              <a:rPr lang="en-US" dirty="0" err="1" smtClean="0"/>
              <a:t>localizaciones</a:t>
            </a:r>
            <a:endParaRPr lang="en-US" dirty="0" smtClean="0"/>
          </a:p>
          <a:p>
            <a:pPr marL="0" indent="0">
              <a:buNone/>
            </a:pPr>
            <a:endParaRPr lang="en-US" dirty="0"/>
          </a:p>
        </p:txBody>
      </p:sp>
      <p:sp>
        <p:nvSpPr>
          <p:cNvPr id="2" name="Title 1"/>
          <p:cNvSpPr>
            <a:spLocks noGrp="1"/>
          </p:cNvSpPr>
          <p:nvPr>
            <p:ph type="title"/>
          </p:nvPr>
        </p:nvSpPr>
        <p:spPr/>
        <p:txBody>
          <a:bodyPr/>
          <a:lstStyle/>
          <a:p>
            <a:r>
              <a:rPr lang="en-US" dirty="0" err="1" smtClean="0"/>
              <a:t>Simulación</a:t>
            </a:r>
            <a:r>
              <a:rPr lang="en-US" dirty="0" smtClean="0"/>
              <a:t> de la </a:t>
            </a:r>
            <a:r>
              <a:rPr lang="en-US" dirty="0" err="1" smtClean="0"/>
              <a:t>localización</a:t>
            </a: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6972168" y="1363662"/>
            <a:ext cx="5189670" cy="4595258"/>
          </a:xfrm>
          <a:prstGeom prst="rect">
            <a:avLst/>
          </a:prstGeom>
        </p:spPr>
      </p:pic>
    </p:spTree>
    <p:extLst>
      <p:ext uri="{BB962C8B-B14F-4D97-AF65-F5344CB8AC3E}">
        <p14:creationId xmlns:p14="http://schemas.microsoft.com/office/powerpoint/2010/main" val="35965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4"/>
            <a:ext cx="7999816" cy="3323987"/>
          </a:xfrm>
        </p:spPr>
        <p:txBody>
          <a:bodyPr/>
          <a:lstStyle/>
          <a:p>
            <a:pPr marL="0" indent="0">
              <a:buNone/>
            </a:pPr>
            <a:r>
              <a:rPr lang="en-US" dirty="0" err="1" smtClean="0"/>
              <a:t>Emula</a:t>
            </a:r>
            <a:r>
              <a:rPr lang="en-US" dirty="0" smtClean="0"/>
              <a:t> el </a:t>
            </a:r>
            <a:r>
              <a:rPr lang="en-US" dirty="0" err="1" smtClean="0"/>
              <a:t>tipo</a:t>
            </a:r>
            <a:r>
              <a:rPr lang="en-US" dirty="0" smtClean="0"/>
              <a:t> de red, 2G, 3G, 4G o sin red.</a:t>
            </a:r>
            <a:endParaRPr lang="en-US" dirty="0"/>
          </a:p>
          <a:p>
            <a:pPr marL="0" indent="0">
              <a:buNone/>
            </a:pPr>
            <a:endParaRPr lang="en-US" dirty="0" smtClean="0"/>
          </a:p>
          <a:p>
            <a:pPr marL="0" indent="0">
              <a:buNone/>
            </a:pPr>
            <a:r>
              <a:rPr lang="en-US" dirty="0" err="1" smtClean="0"/>
              <a:t>Simula</a:t>
            </a:r>
            <a:r>
              <a:rPr lang="en-US" dirty="0" smtClean="0"/>
              <a:t> la </a:t>
            </a:r>
            <a:r>
              <a:rPr lang="en-US" dirty="0" err="1" smtClean="0"/>
              <a:t>calidad</a:t>
            </a:r>
            <a:r>
              <a:rPr lang="en-US" dirty="0" smtClean="0"/>
              <a:t> de la red.</a:t>
            </a:r>
          </a:p>
          <a:p>
            <a:pPr marL="0" indent="0">
              <a:buNone/>
            </a:pPr>
            <a:endParaRPr lang="en-US" dirty="0"/>
          </a:p>
        </p:txBody>
      </p:sp>
      <p:sp>
        <p:nvSpPr>
          <p:cNvPr id="2" name="Title 1"/>
          <p:cNvSpPr>
            <a:spLocks noGrp="1"/>
          </p:cNvSpPr>
          <p:nvPr>
            <p:ph type="title"/>
          </p:nvPr>
        </p:nvSpPr>
        <p:spPr/>
        <p:txBody>
          <a:bodyPr/>
          <a:lstStyle/>
          <a:p>
            <a:r>
              <a:rPr lang="en-US" dirty="0" err="1" smtClean="0"/>
              <a:t>Simulación</a:t>
            </a:r>
            <a:r>
              <a:rPr lang="en-US" dirty="0" smtClean="0"/>
              <a:t> de la red</a:t>
            </a: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8275637" y="1437784"/>
            <a:ext cx="6910419" cy="3200400"/>
          </a:xfrm>
          <a:prstGeom prst="rect">
            <a:avLst/>
          </a:prstGeom>
        </p:spPr>
      </p:pic>
    </p:spTree>
    <p:extLst>
      <p:ext uri="{BB962C8B-B14F-4D97-AF65-F5344CB8AC3E}">
        <p14:creationId xmlns:p14="http://schemas.microsoft.com/office/powerpoint/2010/main" val="13189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2160654" cy="1822037"/>
          </a:xfrm>
        </p:spPr>
        <p:txBody>
          <a:bodyPr/>
          <a:lstStyle/>
          <a:p>
            <a:pPr marL="0" indent="0">
              <a:buNone/>
            </a:pPr>
            <a:r>
              <a:rPr lang="en-US" dirty="0" err="1" smtClean="0"/>
              <a:t>Monta</a:t>
            </a:r>
            <a:r>
              <a:rPr lang="en-US" dirty="0" smtClean="0"/>
              <a:t> un </a:t>
            </a:r>
            <a:r>
              <a:rPr lang="en-US" dirty="0" err="1" smtClean="0"/>
              <a:t>directorio</a:t>
            </a:r>
            <a:r>
              <a:rPr lang="en-US" dirty="0" smtClean="0"/>
              <a:t> local </a:t>
            </a:r>
            <a:r>
              <a:rPr lang="en-US" dirty="0" err="1" smtClean="0"/>
              <a:t>como</a:t>
            </a:r>
            <a:r>
              <a:rPr lang="en-US" dirty="0" smtClean="0"/>
              <a:t> </a:t>
            </a:r>
            <a:r>
              <a:rPr lang="en-US" dirty="0" err="1" smtClean="0"/>
              <a:t>tarjeta</a:t>
            </a:r>
            <a:r>
              <a:rPr lang="en-US" dirty="0" smtClean="0"/>
              <a:t> SD</a:t>
            </a:r>
          </a:p>
          <a:p>
            <a:pPr marL="0" indent="0">
              <a:buNone/>
            </a:pPr>
            <a:r>
              <a:rPr lang="en-US" dirty="0"/>
              <a:t>	</a:t>
            </a:r>
            <a:r>
              <a:rPr lang="en-US" sz="2400" dirty="0" err="1" smtClean="0">
                <a:solidFill>
                  <a:schemeClr val="tx1">
                    <a:lumMod val="75000"/>
                  </a:schemeClr>
                </a:solidFill>
              </a:rPr>
              <a:t>Permite</a:t>
            </a:r>
            <a:r>
              <a:rPr lang="en-US" sz="2400" dirty="0" smtClean="0">
                <a:solidFill>
                  <a:schemeClr val="tx1">
                    <a:lumMod val="75000"/>
                  </a:schemeClr>
                </a:solidFill>
              </a:rPr>
              <a:t> </a:t>
            </a:r>
            <a:r>
              <a:rPr lang="en-US" sz="2400" dirty="0" err="1" smtClean="0">
                <a:solidFill>
                  <a:schemeClr val="tx1">
                    <a:lumMod val="75000"/>
                  </a:schemeClr>
                </a:solidFill>
              </a:rPr>
              <a:t>probar</a:t>
            </a:r>
            <a:r>
              <a:rPr lang="en-US" sz="2400" dirty="0" smtClean="0">
                <a:solidFill>
                  <a:schemeClr val="tx1">
                    <a:lumMod val="75000"/>
                  </a:schemeClr>
                </a:solidFill>
              </a:rPr>
              <a:t> el </a:t>
            </a:r>
            <a:r>
              <a:rPr lang="en-US" sz="2400" dirty="0" err="1" smtClean="0">
                <a:solidFill>
                  <a:schemeClr val="tx1">
                    <a:lumMod val="75000"/>
                  </a:schemeClr>
                </a:solidFill>
              </a:rPr>
              <a:t>guardar</a:t>
            </a:r>
            <a:r>
              <a:rPr lang="en-US" sz="2400" dirty="0" smtClean="0">
                <a:solidFill>
                  <a:schemeClr val="tx1">
                    <a:lumMod val="75000"/>
                  </a:schemeClr>
                </a:solidFill>
              </a:rPr>
              <a:t> y </a:t>
            </a:r>
            <a:r>
              <a:rPr lang="en-US" sz="2400" dirty="0" err="1" smtClean="0">
                <a:solidFill>
                  <a:schemeClr val="tx1">
                    <a:lumMod val="75000"/>
                  </a:schemeClr>
                </a:solidFill>
              </a:rPr>
              <a:t>recuperar</a:t>
            </a:r>
            <a:r>
              <a:rPr lang="en-US" sz="2400" dirty="0" smtClean="0">
                <a:solidFill>
                  <a:schemeClr val="tx1">
                    <a:lumMod val="75000"/>
                  </a:schemeClr>
                </a:solidFill>
              </a:rPr>
              <a:t> </a:t>
            </a:r>
            <a:r>
              <a:rPr lang="en-US" sz="2400" dirty="0" err="1" smtClean="0">
                <a:solidFill>
                  <a:schemeClr val="tx1">
                    <a:lumMod val="75000"/>
                  </a:schemeClr>
                </a:solidFill>
              </a:rPr>
              <a:t>información</a:t>
            </a:r>
            <a:r>
              <a:rPr lang="en-US" sz="2400" dirty="0" smtClean="0">
                <a:solidFill>
                  <a:schemeClr val="tx1">
                    <a:lumMod val="75000"/>
                  </a:schemeClr>
                </a:solidFill>
              </a:rPr>
              <a:t> de la </a:t>
            </a:r>
            <a:r>
              <a:rPr lang="en-US" sz="2400" dirty="0" err="1" smtClean="0">
                <a:solidFill>
                  <a:schemeClr val="tx1">
                    <a:lumMod val="75000"/>
                  </a:schemeClr>
                </a:solidFill>
              </a:rPr>
              <a:t>tarjeta</a:t>
            </a:r>
            <a:endParaRPr lang="en-US" dirty="0" smtClean="0"/>
          </a:p>
          <a:p>
            <a:pPr marL="0" indent="0">
              <a:buNone/>
            </a:pPr>
            <a:endParaRPr lang="en-US" sz="2400" dirty="0">
              <a:solidFill>
                <a:schemeClr val="tx1">
                  <a:lumMod val="75000"/>
                </a:schemeClr>
              </a:solidFill>
            </a:endParaRPr>
          </a:p>
        </p:txBody>
      </p:sp>
      <p:sp>
        <p:nvSpPr>
          <p:cNvPr id="2" name="Title 1"/>
          <p:cNvSpPr>
            <a:spLocks noGrp="1"/>
          </p:cNvSpPr>
          <p:nvPr>
            <p:ph type="title"/>
          </p:nvPr>
        </p:nvSpPr>
        <p:spPr/>
        <p:txBody>
          <a:bodyPr/>
          <a:lstStyle/>
          <a:p>
            <a:r>
              <a:rPr lang="en-US" dirty="0" err="1" smtClean="0"/>
              <a:t>Tarjeta</a:t>
            </a:r>
            <a:r>
              <a:rPr lang="en-US" dirty="0" smtClean="0"/>
              <a:t> SD</a:t>
            </a: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300920" y="3497262"/>
            <a:ext cx="10821941" cy="2681286"/>
          </a:xfrm>
          <a:prstGeom prst="rect">
            <a:avLst/>
          </a:prstGeom>
        </p:spPr>
      </p:pic>
    </p:spTree>
    <p:extLst>
      <p:ext uri="{BB962C8B-B14F-4D97-AF65-F5344CB8AC3E}">
        <p14:creationId xmlns:p14="http://schemas.microsoft.com/office/powerpoint/2010/main" val="328372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6856816" cy="1292662"/>
          </a:xfrm>
        </p:spPr>
        <p:txBody>
          <a:bodyPr/>
          <a:lstStyle/>
          <a:p>
            <a:pPr marL="0" indent="0">
              <a:buNone/>
            </a:pPr>
            <a:r>
              <a:rPr lang="en-US" dirty="0" err="1" smtClean="0"/>
              <a:t>Simula</a:t>
            </a:r>
            <a:r>
              <a:rPr lang="en-US" dirty="0" smtClean="0"/>
              <a:t> </a:t>
            </a:r>
            <a:r>
              <a:rPr lang="en-US" dirty="0" err="1" smtClean="0"/>
              <a:t>todas</a:t>
            </a:r>
            <a:r>
              <a:rPr lang="en-US" dirty="0" smtClean="0"/>
              <a:t> </a:t>
            </a:r>
            <a:r>
              <a:rPr lang="en-US" dirty="0" err="1" smtClean="0"/>
              <a:t>las</a:t>
            </a:r>
            <a:r>
              <a:rPr lang="en-US" dirty="0" smtClean="0"/>
              <a:t> </a:t>
            </a:r>
            <a:r>
              <a:rPr lang="en-US" dirty="0" err="1" smtClean="0"/>
              <a:t>plantillas</a:t>
            </a:r>
            <a:r>
              <a:rPr lang="en-US" dirty="0" smtClean="0"/>
              <a:t> y </a:t>
            </a:r>
            <a:r>
              <a:rPr lang="en-US" dirty="0" err="1" smtClean="0"/>
              <a:t>tipos</a:t>
            </a:r>
            <a:r>
              <a:rPr lang="en-US" dirty="0" smtClean="0"/>
              <a:t> de </a:t>
            </a:r>
            <a:r>
              <a:rPr lang="en-US" dirty="0" err="1" smtClean="0"/>
              <a:t>notificaciones</a:t>
            </a:r>
            <a:endParaRPr lang="en-US" dirty="0" smtClean="0"/>
          </a:p>
        </p:txBody>
      </p:sp>
      <p:sp>
        <p:nvSpPr>
          <p:cNvPr id="2" name="Title 1"/>
          <p:cNvSpPr>
            <a:spLocks noGrp="1"/>
          </p:cNvSpPr>
          <p:nvPr>
            <p:ph type="title"/>
          </p:nvPr>
        </p:nvSpPr>
        <p:spPr/>
        <p:txBody>
          <a:bodyPr/>
          <a:lstStyle/>
          <a:p>
            <a:r>
              <a:rPr lang="en-US" dirty="0" err="1" smtClean="0"/>
              <a:t>Simulación</a:t>
            </a:r>
            <a:r>
              <a:rPr lang="en-US" dirty="0" smtClean="0"/>
              <a:t> de </a:t>
            </a:r>
            <a:r>
              <a:rPr lang="en-US" dirty="0" err="1" smtClean="0"/>
              <a:t>notificaciones</a:t>
            </a: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7437437" y="1437785"/>
            <a:ext cx="7042650" cy="6241591"/>
          </a:xfrm>
          <a:prstGeom prst="rect">
            <a:avLst/>
          </a:prstGeom>
        </p:spPr>
      </p:pic>
    </p:spTree>
    <p:extLst>
      <p:ext uri="{BB962C8B-B14F-4D97-AF65-F5344CB8AC3E}">
        <p14:creationId xmlns:p14="http://schemas.microsoft.com/office/powerpoint/2010/main" val="73698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Windows Phone Power Tools</a:t>
            </a:r>
            <a:endParaRPr lang="en-US" dirty="0"/>
          </a:p>
        </p:txBody>
      </p:sp>
      <p:sp>
        <p:nvSpPr>
          <p:cNvPr id="6" name="Text Placeholder 5"/>
          <p:cNvSpPr>
            <a:spLocks noGrp="1"/>
          </p:cNvSpPr>
          <p:nvPr>
            <p:ph type="body" sz="quarter" idx="10"/>
          </p:nvPr>
        </p:nvSpPr>
        <p:spPr>
          <a:xfrm>
            <a:off x="274638" y="1212850"/>
            <a:ext cx="5714465" cy="3662541"/>
          </a:xfrm>
        </p:spPr>
        <p:txBody>
          <a:bodyPr/>
          <a:lstStyle/>
          <a:p>
            <a:r>
              <a:rPr lang="en-US" dirty="0" err="1" smtClean="0"/>
              <a:t>Monotirea</a:t>
            </a:r>
            <a:r>
              <a:rPr lang="en-US" dirty="0" smtClean="0"/>
              <a:t> </a:t>
            </a:r>
            <a:r>
              <a:rPr lang="en-US" dirty="0" err="1" smtClean="0"/>
              <a:t>rendimiento</a:t>
            </a:r>
            <a:endParaRPr lang="en-US" dirty="0" smtClean="0"/>
          </a:p>
          <a:p>
            <a:pPr lvl="1"/>
            <a:r>
              <a:rPr lang="en-US" dirty="0" err="1" smtClean="0"/>
              <a:t>Conecta</a:t>
            </a:r>
            <a:r>
              <a:rPr lang="en-US" dirty="0" smtClean="0"/>
              <a:t> con el </a:t>
            </a:r>
            <a:r>
              <a:rPr lang="en-US" dirty="0" err="1" smtClean="0"/>
              <a:t>emulador</a:t>
            </a:r>
            <a:r>
              <a:rPr lang="en-US" dirty="0" smtClean="0"/>
              <a:t> para </a:t>
            </a:r>
            <a:r>
              <a:rPr lang="en-US" dirty="0" err="1" smtClean="0"/>
              <a:t>recibir</a:t>
            </a:r>
            <a:r>
              <a:rPr lang="en-US" dirty="0" smtClean="0"/>
              <a:t> </a:t>
            </a:r>
            <a:r>
              <a:rPr lang="en-US" dirty="0" err="1" smtClean="0"/>
              <a:t>información</a:t>
            </a:r>
            <a:r>
              <a:rPr lang="en-US" dirty="0" smtClean="0"/>
              <a:t> de </a:t>
            </a:r>
            <a:r>
              <a:rPr lang="en-US" dirty="0" err="1" smtClean="0"/>
              <a:t>diagnóstico</a:t>
            </a:r>
            <a:r>
              <a:rPr lang="en-US" dirty="0" smtClean="0"/>
              <a:t> </a:t>
            </a:r>
            <a:r>
              <a:rPr lang="en-US" dirty="0" err="1" smtClean="0"/>
              <a:t>en</a:t>
            </a:r>
            <a:r>
              <a:rPr lang="en-US" dirty="0" smtClean="0"/>
              <a:t> </a:t>
            </a:r>
            <a:r>
              <a:rPr lang="en-US" dirty="0" err="1" smtClean="0"/>
              <a:t>tiempo</a:t>
            </a:r>
            <a:r>
              <a:rPr lang="en-US" dirty="0" smtClean="0"/>
              <a:t> real</a:t>
            </a:r>
            <a:endParaRPr lang="en-US" dirty="0"/>
          </a:p>
          <a:p>
            <a:pPr lvl="1"/>
            <a:endParaRPr lang="en-US" dirty="0" smtClean="0"/>
          </a:p>
          <a:p>
            <a:r>
              <a:rPr lang="en-US" dirty="0" smtClean="0"/>
              <a:t>Grabar </a:t>
            </a:r>
            <a:r>
              <a:rPr lang="en-US" dirty="0" err="1" smtClean="0"/>
              <a:t>sesiones</a:t>
            </a:r>
            <a:endParaRPr lang="en-US" dirty="0" smtClean="0"/>
          </a:p>
          <a:p>
            <a:pPr lvl="1"/>
            <a:r>
              <a:rPr lang="en-US" dirty="0" err="1" smtClean="0"/>
              <a:t>Perfiles</a:t>
            </a:r>
            <a:r>
              <a:rPr lang="en-US" dirty="0" smtClean="0"/>
              <a:t> de </a:t>
            </a:r>
            <a:r>
              <a:rPr lang="en-US" dirty="0" err="1" smtClean="0"/>
              <a:t>rendimiento</a:t>
            </a:r>
            <a:r>
              <a:rPr lang="en-US" dirty="0" smtClean="0"/>
              <a:t> para CPU, GPU, I/O, Audio, Video, IE, y mucho </a:t>
            </a:r>
            <a:r>
              <a:rPr lang="en-US" dirty="0" err="1" smtClean="0"/>
              <a:t>más</a:t>
            </a:r>
            <a:endParaRPr lang="en-US" dirty="0"/>
          </a:p>
          <a:p>
            <a:endParaRPr lang="en-US" dirty="0" smtClean="0"/>
          </a:p>
        </p:txBody>
      </p:sp>
      <p:pic>
        <p:nvPicPr>
          <p:cNvPr id="5" name="Picture 4"/>
          <p:cNvPicPr>
            <a:picLocks noChangeAspect="1"/>
          </p:cNvPicPr>
          <p:nvPr/>
        </p:nvPicPr>
        <p:blipFill>
          <a:blip r:embed="rId3"/>
          <a:stretch>
            <a:fillRect/>
          </a:stretch>
        </p:blipFill>
        <p:spPr>
          <a:xfrm>
            <a:off x="5989103" y="1302981"/>
            <a:ext cx="6172735" cy="4633362"/>
          </a:xfrm>
          <a:prstGeom prst="rect">
            <a:avLst/>
          </a:prstGeom>
        </p:spPr>
      </p:pic>
    </p:spTree>
    <p:extLst>
      <p:ext uri="{BB962C8B-B14F-4D97-AF65-F5344CB8AC3E}">
        <p14:creationId xmlns:p14="http://schemas.microsoft.com/office/powerpoint/2010/main" val="244936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2620" y="2404044"/>
            <a:ext cx="9636898" cy="747897"/>
          </a:xfrm>
        </p:spPr>
        <p:txBody>
          <a:bodyPr/>
          <a:lstStyle/>
          <a:p>
            <a:r>
              <a:rPr lang="en-US" sz="5400" dirty="0" err="1" smtClean="0"/>
              <a:t>Diagnóstico</a:t>
            </a:r>
            <a:r>
              <a:rPr lang="en-US" sz="5400" dirty="0" smtClean="0"/>
              <a:t> y </a:t>
            </a:r>
            <a:r>
              <a:rPr lang="en-US" sz="5400" dirty="0" err="1" smtClean="0"/>
              <a:t>análisis</a:t>
            </a:r>
            <a:r>
              <a:rPr lang="en-US" sz="5400" dirty="0" smtClean="0"/>
              <a:t> de </a:t>
            </a:r>
            <a:r>
              <a:rPr lang="en-US" sz="5400" dirty="0" err="1" smtClean="0"/>
              <a:t>memoria</a:t>
            </a:r>
            <a:endParaRPr lang="en-US" sz="5400" dirty="0"/>
          </a:p>
        </p:txBody>
      </p:sp>
    </p:spTree>
    <p:extLst>
      <p:ext uri="{BB962C8B-B14F-4D97-AF65-F5344CB8AC3E}">
        <p14:creationId xmlns:p14="http://schemas.microsoft.com/office/powerpoint/2010/main" val="79474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Herramientas</a:t>
            </a:r>
            <a:r>
              <a:rPr lang="en-US" dirty="0" smtClean="0"/>
              <a:t> de </a:t>
            </a:r>
            <a:r>
              <a:rPr lang="en-US" dirty="0" err="1" smtClean="0"/>
              <a:t>diagnóstico</a:t>
            </a:r>
            <a:r>
              <a:rPr lang="en-US" dirty="0" smtClean="0"/>
              <a:t> y </a:t>
            </a:r>
            <a:r>
              <a:rPr lang="en-US" dirty="0" err="1" smtClean="0"/>
              <a:t>rendimiento</a:t>
            </a:r>
            <a:endParaRPr lang="en-US" dirty="0"/>
          </a:p>
        </p:txBody>
      </p:sp>
      <p:sp>
        <p:nvSpPr>
          <p:cNvPr id="6" name="Text Placeholder 5"/>
          <p:cNvSpPr>
            <a:spLocks noGrp="1"/>
          </p:cNvSpPr>
          <p:nvPr>
            <p:ph type="body" sz="quarter" idx="10"/>
          </p:nvPr>
        </p:nvSpPr>
        <p:spPr>
          <a:xfrm>
            <a:off x="274638" y="1212850"/>
            <a:ext cx="11887200" cy="2769989"/>
          </a:xfrm>
        </p:spPr>
        <p:txBody>
          <a:bodyPr/>
          <a:lstStyle/>
          <a:p>
            <a:r>
              <a:rPr lang="en-US" dirty="0" smtClean="0"/>
              <a:t>Diagnostics Tool Recording</a:t>
            </a:r>
          </a:p>
          <a:p>
            <a:pPr lvl="1"/>
            <a:r>
              <a:rPr lang="en-US" dirty="0" err="1" smtClean="0"/>
              <a:t>Uso</a:t>
            </a:r>
            <a:r>
              <a:rPr lang="en-US" dirty="0" smtClean="0"/>
              <a:t> de CPU</a:t>
            </a:r>
          </a:p>
          <a:p>
            <a:pPr lvl="1"/>
            <a:r>
              <a:rPr lang="en-US" dirty="0" err="1" smtClean="0"/>
              <a:t>Consumo</a:t>
            </a:r>
            <a:r>
              <a:rPr lang="en-US" dirty="0" smtClean="0"/>
              <a:t> de </a:t>
            </a:r>
            <a:r>
              <a:rPr lang="en-US" dirty="0" err="1" smtClean="0"/>
              <a:t>energía</a:t>
            </a:r>
            <a:endParaRPr lang="en-US" dirty="0" smtClean="0"/>
          </a:p>
          <a:p>
            <a:pPr lvl="1"/>
            <a:r>
              <a:rPr lang="en-US" dirty="0" err="1" smtClean="0"/>
              <a:t>Uso</a:t>
            </a:r>
            <a:r>
              <a:rPr lang="en-US" dirty="0" smtClean="0"/>
              <a:t> de </a:t>
            </a:r>
            <a:r>
              <a:rPr lang="en-US" dirty="0" err="1" smtClean="0"/>
              <a:t>memoria</a:t>
            </a:r>
            <a:endParaRPr lang="en-US" dirty="0" smtClean="0"/>
          </a:p>
          <a:p>
            <a:pPr lvl="1"/>
            <a:r>
              <a:rPr lang="en-US" dirty="0" err="1" smtClean="0"/>
              <a:t>Respuesta</a:t>
            </a:r>
            <a:r>
              <a:rPr lang="en-US" dirty="0" smtClean="0"/>
              <a:t> de la UI XAML</a:t>
            </a:r>
          </a:p>
          <a:p>
            <a:endParaRPr lang="en-US" dirty="0" smtClean="0"/>
          </a:p>
        </p:txBody>
      </p:sp>
      <p:pic>
        <p:nvPicPr>
          <p:cNvPr id="7" name="Picture 6"/>
          <p:cNvPicPr>
            <a:picLocks noChangeAspect="1"/>
          </p:cNvPicPr>
          <p:nvPr/>
        </p:nvPicPr>
        <p:blipFill>
          <a:blip r:embed="rId3"/>
          <a:stretch>
            <a:fillRect/>
          </a:stretch>
        </p:blipFill>
        <p:spPr>
          <a:xfrm>
            <a:off x="5072954" y="2963862"/>
            <a:ext cx="6866215" cy="3330229"/>
          </a:xfrm>
          <a:prstGeom prst="rect">
            <a:avLst/>
          </a:prstGeom>
        </p:spPr>
      </p:pic>
      <p:pic>
        <p:nvPicPr>
          <p:cNvPr id="5" name="Picture 4"/>
          <p:cNvPicPr>
            <a:picLocks noChangeAspect="1"/>
          </p:cNvPicPr>
          <p:nvPr/>
        </p:nvPicPr>
        <p:blipFill>
          <a:blip r:embed="rId4"/>
          <a:stretch>
            <a:fillRect/>
          </a:stretch>
        </p:blipFill>
        <p:spPr>
          <a:xfrm>
            <a:off x="8075178" y="1212849"/>
            <a:ext cx="3856054" cy="2263336"/>
          </a:xfrm>
          <a:prstGeom prst="rect">
            <a:avLst/>
          </a:prstGeom>
        </p:spPr>
      </p:pic>
    </p:spTree>
    <p:extLst>
      <p:ext uri="{BB962C8B-B14F-4D97-AF65-F5344CB8AC3E}">
        <p14:creationId xmlns:p14="http://schemas.microsoft.com/office/powerpoint/2010/main" val="20967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6000" dirty="0" smtClean="0"/>
              <a:t>Memory Profiling</a:t>
            </a:r>
            <a:endParaRPr lang="en-GB" sz="6000" dirty="0"/>
          </a:p>
        </p:txBody>
      </p:sp>
      <p:sp>
        <p:nvSpPr>
          <p:cNvPr id="8" name="Text Placeholder 7"/>
          <p:cNvSpPr>
            <a:spLocks noGrp="1"/>
          </p:cNvSpPr>
          <p:nvPr>
            <p:ph type="body" sz="quarter" idx="12"/>
          </p:nvPr>
        </p:nvSpPr>
        <p:spPr/>
        <p:txBody>
          <a:bodyPr/>
          <a:lstStyle/>
          <a:p>
            <a:r>
              <a:rPr lang="en-GB" dirty="0" smtClean="0"/>
              <a:t>demo</a:t>
            </a:r>
            <a:endParaRPr lang="en-GB" dirty="0"/>
          </a:p>
        </p:txBody>
      </p:sp>
    </p:spTree>
    <p:extLst>
      <p:ext uri="{BB962C8B-B14F-4D97-AF65-F5344CB8AC3E}">
        <p14:creationId xmlns:p14="http://schemas.microsoft.com/office/powerpoint/2010/main" val="111267117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2620" y="2404044"/>
            <a:ext cx="10465879" cy="1017010"/>
          </a:xfrm>
        </p:spPr>
        <p:txBody>
          <a:bodyPr/>
          <a:lstStyle/>
          <a:p>
            <a:r>
              <a:rPr lang="en-US" dirty="0" smtClean="0"/>
              <a:t>Debugging Tips and Tricks</a:t>
            </a:r>
            <a:endParaRPr lang="en-US" dirty="0"/>
          </a:p>
        </p:txBody>
      </p:sp>
    </p:spTree>
    <p:extLst>
      <p:ext uri="{BB962C8B-B14F-4D97-AF65-F5344CB8AC3E}">
        <p14:creationId xmlns:p14="http://schemas.microsoft.com/office/powerpoint/2010/main" val="303478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7161616" cy="3188565"/>
          </a:xfrm>
        </p:spPr>
        <p:txBody>
          <a:bodyPr/>
          <a:lstStyle/>
          <a:p>
            <a:pPr marL="0" indent="0">
              <a:buNone/>
            </a:pPr>
            <a:r>
              <a:rPr lang="en-US" dirty="0" smtClean="0"/>
              <a:t>La toolbar de </a:t>
            </a:r>
            <a:r>
              <a:rPr lang="en-US" dirty="0" err="1" smtClean="0"/>
              <a:t>depuración</a:t>
            </a:r>
            <a:r>
              <a:rPr lang="en-US" dirty="0" smtClean="0"/>
              <a:t> </a:t>
            </a:r>
            <a:r>
              <a:rPr lang="en-US" dirty="0" err="1" smtClean="0"/>
              <a:t>permite</a:t>
            </a:r>
            <a:r>
              <a:rPr lang="en-US" dirty="0" smtClean="0"/>
              <a:t>:</a:t>
            </a:r>
          </a:p>
          <a:p>
            <a:pPr marL="0" indent="0">
              <a:buNone/>
            </a:pPr>
            <a:r>
              <a:rPr lang="en-US" sz="2800" dirty="0" smtClean="0">
                <a:solidFill>
                  <a:schemeClr val="tx1">
                    <a:lumMod val="75000"/>
                  </a:schemeClr>
                </a:solidFill>
              </a:rPr>
              <a:t>	Suspend</a:t>
            </a:r>
          </a:p>
          <a:p>
            <a:pPr marL="0" indent="0">
              <a:buNone/>
            </a:pPr>
            <a:r>
              <a:rPr lang="en-US" sz="2800" dirty="0" smtClean="0">
                <a:solidFill>
                  <a:schemeClr val="tx1">
                    <a:lumMod val="75000"/>
                  </a:schemeClr>
                </a:solidFill>
              </a:rPr>
              <a:t>	Resume </a:t>
            </a:r>
          </a:p>
          <a:p>
            <a:pPr marL="0" indent="0">
              <a:buNone/>
            </a:pPr>
            <a:r>
              <a:rPr lang="en-US" sz="2800" dirty="0" smtClean="0">
                <a:solidFill>
                  <a:schemeClr val="tx1">
                    <a:lumMod val="75000"/>
                  </a:schemeClr>
                </a:solidFill>
              </a:rPr>
              <a:t>	Shutdown</a:t>
            </a:r>
          </a:p>
          <a:p>
            <a:pPr marL="0" indent="0">
              <a:buNone/>
            </a:pPr>
            <a:endParaRPr lang="en-US" sz="2800" dirty="0">
              <a:solidFill>
                <a:schemeClr val="tx1">
                  <a:lumMod val="75000"/>
                </a:schemeClr>
              </a:solidFill>
            </a:endParaRPr>
          </a:p>
        </p:txBody>
      </p:sp>
      <p:sp>
        <p:nvSpPr>
          <p:cNvPr id="2" name="Title 1"/>
          <p:cNvSpPr>
            <a:spLocks noGrp="1"/>
          </p:cNvSpPr>
          <p:nvPr>
            <p:ph type="title"/>
          </p:nvPr>
        </p:nvSpPr>
        <p:spPr/>
        <p:txBody>
          <a:bodyPr/>
          <a:lstStyle/>
          <a:p>
            <a:r>
              <a:rPr lang="en-US" dirty="0" err="1" smtClean="0"/>
              <a:t>Depurar</a:t>
            </a:r>
            <a:r>
              <a:rPr lang="en-US" dirty="0" smtClean="0"/>
              <a:t> los </a:t>
            </a:r>
            <a:r>
              <a:rPr lang="en-US" dirty="0" err="1" smtClean="0"/>
              <a:t>eventos</a:t>
            </a:r>
            <a:r>
              <a:rPr lang="en-US" dirty="0" smtClean="0"/>
              <a:t> del </a:t>
            </a:r>
            <a:r>
              <a:rPr lang="en-US" dirty="0" err="1" smtClean="0"/>
              <a:t>ciclo</a:t>
            </a:r>
            <a:r>
              <a:rPr lang="en-US" dirty="0" smtClean="0"/>
              <a:t> de </a:t>
            </a:r>
            <a:r>
              <a:rPr lang="en-US" dirty="0" err="1" smtClean="0"/>
              <a:t>vida</a:t>
            </a:r>
            <a:r>
              <a:rPr lang="en-US" dirty="0" smtClean="0"/>
              <a:t/>
            </a:r>
            <a:br>
              <a:rPr lang="en-US" dirty="0" smtClean="0"/>
            </a:b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7795794" y="1668462"/>
            <a:ext cx="4162425" cy="2206803"/>
          </a:xfrm>
          <a:prstGeom prst="rect">
            <a:avLst/>
          </a:prstGeom>
        </p:spPr>
      </p:pic>
    </p:spTree>
    <p:extLst>
      <p:ext uri="{BB962C8B-B14F-4D97-AF65-F5344CB8AC3E}">
        <p14:creationId xmlns:p14="http://schemas.microsoft.com/office/powerpoint/2010/main" val="1450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496" y="2811462"/>
            <a:ext cx="11887200" cy="1219200"/>
          </a:xfrm>
        </p:spPr>
        <p:txBody>
          <a:bodyPr/>
          <a:lstStyle/>
          <a:p>
            <a:r>
              <a:rPr lang="en-US" sz="6600" dirty="0" err="1" smtClean="0"/>
              <a:t>Herramientas</a:t>
            </a:r>
            <a:r>
              <a:rPr lang="en-US" sz="6600" dirty="0" smtClean="0"/>
              <a:t> Visual Studio – C#</a:t>
            </a:r>
            <a:endParaRPr lang="en-US" sz="6600" dirty="0"/>
          </a:p>
        </p:txBody>
      </p:sp>
    </p:spTree>
    <p:extLst>
      <p:ext uri="{BB962C8B-B14F-4D97-AF65-F5344CB8AC3E}">
        <p14:creationId xmlns:p14="http://schemas.microsoft.com/office/powerpoint/2010/main" val="251147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1657416" cy="3188565"/>
          </a:xfrm>
        </p:spPr>
        <p:txBody>
          <a:bodyPr/>
          <a:lstStyle/>
          <a:p>
            <a:pPr marL="0" indent="0">
              <a:buNone/>
            </a:pPr>
            <a:r>
              <a:rPr lang="en-US" dirty="0" err="1" smtClean="0"/>
              <a:t>En</a:t>
            </a:r>
            <a:r>
              <a:rPr lang="en-US" dirty="0" smtClean="0"/>
              <a:t> </a:t>
            </a:r>
            <a:r>
              <a:rPr lang="en-US" dirty="0" err="1" smtClean="0"/>
              <a:t>ocasiones</a:t>
            </a:r>
            <a:r>
              <a:rPr lang="en-US" dirty="0" smtClean="0"/>
              <a:t>, </a:t>
            </a:r>
            <a:r>
              <a:rPr lang="en-US" dirty="0" err="1" smtClean="0"/>
              <a:t>una</a:t>
            </a:r>
            <a:r>
              <a:rPr lang="en-US" dirty="0" smtClean="0"/>
              <a:t> App </a:t>
            </a:r>
            <a:r>
              <a:rPr lang="en-US" dirty="0" err="1" smtClean="0"/>
              <a:t>puede</a:t>
            </a:r>
            <a:r>
              <a:rPr lang="en-US" dirty="0" smtClean="0"/>
              <a:t> </a:t>
            </a:r>
            <a:r>
              <a:rPr lang="en-US" dirty="0" err="1" smtClean="0"/>
              <a:t>ser</a:t>
            </a:r>
            <a:r>
              <a:rPr lang="en-US" dirty="0" smtClean="0"/>
              <a:t> </a:t>
            </a:r>
            <a:r>
              <a:rPr lang="en-US" dirty="0" err="1" smtClean="0"/>
              <a:t>lanzada</a:t>
            </a:r>
            <a:r>
              <a:rPr lang="en-US" dirty="0" smtClean="0"/>
              <a:t> </a:t>
            </a:r>
            <a:r>
              <a:rPr lang="en-US" dirty="0" err="1" smtClean="0"/>
              <a:t>desde</a:t>
            </a:r>
            <a:r>
              <a:rPr lang="en-US" dirty="0" smtClean="0"/>
              <a:t> </a:t>
            </a:r>
            <a:r>
              <a:rPr lang="en-US" dirty="0" err="1" smtClean="0"/>
              <a:t>otra</a:t>
            </a:r>
            <a:r>
              <a:rPr lang="en-US" dirty="0" smtClean="0"/>
              <a:t> App</a:t>
            </a:r>
          </a:p>
          <a:p>
            <a:pPr marL="0" indent="0">
              <a:buNone/>
            </a:pPr>
            <a:r>
              <a:rPr lang="en-US" sz="2800" dirty="0" smtClean="0">
                <a:solidFill>
                  <a:schemeClr val="tx1">
                    <a:lumMod val="75000"/>
                  </a:schemeClr>
                </a:solidFill>
              </a:rPr>
              <a:t>	</a:t>
            </a:r>
            <a:r>
              <a:rPr lang="en-US" sz="2800" dirty="0" err="1" smtClean="0">
                <a:solidFill>
                  <a:schemeClr val="tx1">
                    <a:lumMod val="75000"/>
                  </a:schemeClr>
                </a:solidFill>
              </a:rPr>
              <a:t>Contratos</a:t>
            </a:r>
            <a:r>
              <a:rPr lang="en-US" sz="2800" dirty="0" smtClean="0">
                <a:solidFill>
                  <a:schemeClr val="tx1">
                    <a:lumMod val="75000"/>
                  </a:schemeClr>
                </a:solidFill>
              </a:rPr>
              <a:t> </a:t>
            </a:r>
            <a:r>
              <a:rPr lang="en-US" sz="2800" dirty="0" err="1" smtClean="0">
                <a:solidFill>
                  <a:schemeClr val="tx1">
                    <a:lumMod val="75000"/>
                  </a:schemeClr>
                </a:solidFill>
              </a:rPr>
              <a:t>compartir</a:t>
            </a:r>
            <a:endParaRPr lang="en-US" sz="2800" dirty="0" smtClean="0">
              <a:solidFill>
                <a:schemeClr val="tx1">
                  <a:lumMod val="75000"/>
                </a:schemeClr>
              </a:solidFill>
            </a:endParaRPr>
          </a:p>
          <a:p>
            <a:pPr marL="0" indent="0">
              <a:buNone/>
            </a:pPr>
            <a:r>
              <a:rPr lang="en-US" sz="2800" dirty="0" smtClean="0">
                <a:solidFill>
                  <a:schemeClr val="tx1">
                    <a:lumMod val="75000"/>
                  </a:schemeClr>
                </a:solidFill>
              </a:rPr>
              <a:t>	File Pickers</a:t>
            </a:r>
          </a:p>
          <a:p>
            <a:pPr marL="0" indent="0">
              <a:buNone/>
            </a:pPr>
            <a:r>
              <a:rPr lang="en-US" sz="2800" dirty="0" smtClean="0">
                <a:solidFill>
                  <a:schemeClr val="tx1">
                    <a:lumMod val="75000"/>
                  </a:schemeClr>
                </a:solidFill>
              </a:rPr>
              <a:t>	</a:t>
            </a:r>
            <a:r>
              <a:rPr lang="en-US" sz="2800" dirty="0" err="1" smtClean="0">
                <a:solidFill>
                  <a:schemeClr val="tx1">
                    <a:lumMod val="75000"/>
                  </a:schemeClr>
                </a:solidFill>
              </a:rPr>
              <a:t>Comandos</a:t>
            </a:r>
            <a:r>
              <a:rPr lang="en-US" sz="2800" dirty="0" smtClean="0">
                <a:solidFill>
                  <a:schemeClr val="tx1">
                    <a:lumMod val="75000"/>
                  </a:schemeClr>
                </a:solidFill>
              </a:rPr>
              <a:t> de </a:t>
            </a:r>
            <a:r>
              <a:rPr lang="en-US" sz="2800" dirty="0" err="1" smtClean="0">
                <a:solidFill>
                  <a:schemeClr val="tx1">
                    <a:lumMod val="75000"/>
                  </a:schemeClr>
                </a:solidFill>
              </a:rPr>
              <a:t>voz</a:t>
            </a:r>
            <a:endParaRPr lang="en-US" sz="2800" dirty="0" smtClean="0">
              <a:solidFill>
                <a:schemeClr val="tx1">
                  <a:lumMod val="75000"/>
                </a:schemeClr>
              </a:solidFill>
            </a:endParaRPr>
          </a:p>
          <a:p>
            <a:pPr marL="0" indent="0">
              <a:buNone/>
            </a:pPr>
            <a:endParaRPr lang="en-US" sz="2800" dirty="0">
              <a:solidFill>
                <a:schemeClr val="tx1">
                  <a:lumMod val="75000"/>
                </a:schemeClr>
              </a:solidFill>
            </a:endParaRPr>
          </a:p>
        </p:txBody>
      </p:sp>
      <p:sp>
        <p:nvSpPr>
          <p:cNvPr id="2" name="Title 1"/>
          <p:cNvSpPr>
            <a:spLocks noGrp="1"/>
          </p:cNvSpPr>
          <p:nvPr>
            <p:ph type="title"/>
          </p:nvPr>
        </p:nvSpPr>
        <p:spPr/>
        <p:txBody>
          <a:bodyPr/>
          <a:lstStyle/>
          <a:p>
            <a:r>
              <a:rPr lang="en-US" dirty="0" err="1" smtClean="0"/>
              <a:t>Depurar</a:t>
            </a:r>
            <a:r>
              <a:rPr lang="en-US" dirty="0" smtClean="0"/>
              <a:t> el </a:t>
            </a:r>
            <a:r>
              <a:rPr lang="en-US" dirty="0" err="1" smtClean="0"/>
              <a:t>arranque</a:t>
            </a:r>
            <a:r>
              <a:rPr lang="en-US" dirty="0" smtClean="0"/>
              <a:t> de la App</a:t>
            </a:r>
            <a:endParaRPr lang="en-US" sz="4000" dirty="0">
              <a:gradFill>
                <a:gsLst>
                  <a:gs pos="1250">
                    <a:schemeClr val="tx2"/>
                  </a:gs>
                  <a:gs pos="99000">
                    <a:schemeClr val="tx2"/>
                  </a:gs>
                </a:gsLst>
                <a:lin ang="5400000" scaled="0"/>
              </a:gradFill>
            </a:endParaRPr>
          </a:p>
        </p:txBody>
      </p:sp>
      <p:pic>
        <p:nvPicPr>
          <p:cNvPr id="8" name="Picture 7"/>
          <p:cNvPicPr>
            <a:picLocks noChangeAspect="1"/>
          </p:cNvPicPr>
          <p:nvPr/>
        </p:nvPicPr>
        <p:blipFill>
          <a:blip r:embed="rId3"/>
          <a:stretch>
            <a:fillRect/>
          </a:stretch>
        </p:blipFill>
        <p:spPr>
          <a:xfrm>
            <a:off x="4507293" y="3040062"/>
            <a:ext cx="7371551" cy="2952750"/>
          </a:xfrm>
          <a:prstGeom prst="rect">
            <a:avLst/>
          </a:prstGeom>
          <a:effectLst>
            <a:outerShdw blurRad="50800" dist="38100" dir="2700000" algn="tl" rotWithShape="0">
              <a:prstClr val="black">
                <a:alpha val="40000"/>
              </a:prstClr>
            </a:outerShdw>
          </a:effectLst>
        </p:spPr>
      </p:pic>
      <p:sp>
        <p:nvSpPr>
          <p:cNvPr id="9" name="Rectangle 8"/>
          <p:cNvSpPr/>
          <p:nvPr/>
        </p:nvSpPr>
        <p:spPr bwMode="auto">
          <a:xfrm>
            <a:off x="6065837" y="3600758"/>
            <a:ext cx="3276600" cy="50610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43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9752416" cy="1292662"/>
          </a:xfrm>
        </p:spPr>
        <p:txBody>
          <a:bodyPr/>
          <a:lstStyle/>
          <a:p>
            <a:pPr marL="0" indent="0">
              <a:buNone/>
            </a:pPr>
            <a:r>
              <a:rPr lang="en-US" dirty="0" smtClean="0"/>
              <a:t>JSON Visualizer </a:t>
            </a:r>
            <a:r>
              <a:rPr lang="en-US" dirty="0" err="1" smtClean="0"/>
              <a:t>permite</a:t>
            </a:r>
            <a:r>
              <a:rPr lang="en-US" dirty="0" smtClean="0"/>
              <a:t> </a:t>
            </a:r>
            <a:r>
              <a:rPr lang="en-US" dirty="0" err="1" smtClean="0"/>
              <a:t>ver</a:t>
            </a:r>
            <a:r>
              <a:rPr lang="en-US" dirty="0" smtClean="0"/>
              <a:t> </a:t>
            </a:r>
            <a:r>
              <a:rPr lang="en-US" dirty="0" err="1" smtClean="0"/>
              <a:t>una</a:t>
            </a:r>
            <a:r>
              <a:rPr lang="en-US" dirty="0" smtClean="0"/>
              <a:t> </a:t>
            </a:r>
            <a:r>
              <a:rPr lang="en-US" dirty="0" err="1" smtClean="0"/>
              <a:t>cadena</a:t>
            </a:r>
            <a:r>
              <a:rPr lang="en-US" dirty="0" smtClean="0"/>
              <a:t> JSON </a:t>
            </a:r>
            <a:r>
              <a:rPr lang="en-US" dirty="0" err="1" smtClean="0"/>
              <a:t>en</a:t>
            </a:r>
            <a:r>
              <a:rPr lang="en-US" dirty="0" smtClean="0"/>
              <a:t> un </a:t>
            </a:r>
            <a:r>
              <a:rPr lang="en-US" dirty="0" err="1" smtClean="0"/>
              <a:t>formato</a:t>
            </a:r>
            <a:r>
              <a:rPr lang="en-US" dirty="0" smtClean="0"/>
              <a:t> de </a:t>
            </a:r>
            <a:r>
              <a:rPr lang="en-US" dirty="0" err="1" smtClean="0"/>
              <a:t>fácil</a:t>
            </a:r>
            <a:r>
              <a:rPr lang="en-US" dirty="0" smtClean="0"/>
              <a:t> </a:t>
            </a:r>
            <a:r>
              <a:rPr lang="en-US" dirty="0" err="1" smtClean="0"/>
              <a:t>lectura</a:t>
            </a:r>
            <a:r>
              <a:rPr lang="en-US" dirty="0" smtClean="0"/>
              <a:t> </a:t>
            </a:r>
          </a:p>
        </p:txBody>
      </p:sp>
      <p:sp>
        <p:nvSpPr>
          <p:cNvPr id="2" name="Title 1"/>
          <p:cNvSpPr>
            <a:spLocks noGrp="1"/>
          </p:cNvSpPr>
          <p:nvPr>
            <p:ph type="title"/>
          </p:nvPr>
        </p:nvSpPr>
        <p:spPr/>
        <p:txBody>
          <a:bodyPr/>
          <a:lstStyle/>
          <a:p>
            <a:r>
              <a:rPr lang="en-US" dirty="0" err="1" smtClean="0"/>
              <a:t>Visualizador</a:t>
            </a:r>
            <a:r>
              <a:rPr lang="en-US" dirty="0" smtClean="0"/>
              <a:t> JSON</a:t>
            </a:r>
            <a:endParaRPr lang="en-US" sz="4000" dirty="0">
              <a:gradFill>
                <a:gsLst>
                  <a:gs pos="1250">
                    <a:schemeClr val="tx2"/>
                  </a:gs>
                  <a:gs pos="99000">
                    <a:schemeClr val="tx2"/>
                  </a:gs>
                </a:gsLst>
                <a:lin ang="5400000" scaled="0"/>
              </a:gradFill>
            </a:endParaRPr>
          </a:p>
        </p:txBody>
      </p:sp>
      <p:pic>
        <p:nvPicPr>
          <p:cNvPr id="8" name="Picture 7"/>
          <p:cNvPicPr>
            <a:picLocks noChangeAspect="1"/>
          </p:cNvPicPr>
          <p:nvPr/>
        </p:nvPicPr>
        <p:blipFill>
          <a:blip r:embed="rId3"/>
          <a:stretch>
            <a:fillRect/>
          </a:stretch>
        </p:blipFill>
        <p:spPr>
          <a:xfrm>
            <a:off x="350837" y="2979352"/>
            <a:ext cx="6027913" cy="1868215"/>
          </a:xfrm>
          <a:prstGeom prst="rect">
            <a:avLst/>
          </a:prstGeom>
        </p:spPr>
      </p:pic>
      <p:pic>
        <p:nvPicPr>
          <p:cNvPr id="9" name="Picture 8"/>
          <p:cNvPicPr>
            <a:picLocks noChangeAspect="1"/>
          </p:cNvPicPr>
          <p:nvPr/>
        </p:nvPicPr>
        <p:blipFill rotWithShape="1">
          <a:blip r:embed="rId4"/>
          <a:srcRect l="-2000" t="-222" r="4073" b="34509"/>
          <a:stretch/>
        </p:blipFill>
        <p:spPr>
          <a:xfrm>
            <a:off x="5380037" y="2686321"/>
            <a:ext cx="5935133" cy="3733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9765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6000" dirty="0" err="1" smtClean="0"/>
              <a:t>Herramientas</a:t>
            </a:r>
            <a:r>
              <a:rPr lang="en-GB" sz="6000" dirty="0" smtClean="0"/>
              <a:t>, </a:t>
            </a:r>
            <a:r>
              <a:rPr lang="en-GB" sz="6000" dirty="0" err="1" smtClean="0"/>
              <a:t>herramientas</a:t>
            </a:r>
            <a:r>
              <a:rPr lang="en-GB" sz="6000" dirty="0" smtClean="0"/>
              <a:t>, </a:t>
            </a:r>
            <a:r>
              <a:rPr lang="en-GB" sz="6000" dirty="0" err="1" smtClean="0"/>
              <a:t>herramientas</a:t>
            </a:r>
            <a:r>
              <a:rPr lang="en-GB" sz="6000" dirty="0" smtClean="0"/>
              <a:t>!</a:t>
            </a:r>
            <a:endParaRPr lang="en-GB" sz="6000" dirty="0"/>
          </a:p>
        </p:txBody>
      </p:sp>
      <p:sp>
        <p:nvSpPr>
          <p:cNvPr id="8" name="Text Placeholder 7"/>
          <p:cNvSpPr>
            <a:spLocks noGrp="1"/>
          </p:cNvSpPr>
          <p:nvPr>
            <p:ph type="body" sz="quarter" idx="12"/>
          </p:nvPr>
        </p:nvSpPr>
        <p:spPr/>
        <p:txBody>
          <a:bodyPr/>
          <a:lstStyle/>
          <a:p>
            <a:r>
              <a:rPr lang="en-GB" dirty="0" smtClean="0"/>
              <a:t>demo</a:t>
            </a:r>
            <a:endParaRPr lang="en-GB" dirty="0"/>
          </a:p>
        </p:txBody>
      </p:sp>
    </p:spTree>
    <p:extLst>
      <p:ext uri="{BB962C8B-B14F-4D97-AF65-F5344CB8AC3E}">
        <p14:creationId xmlns:p14="http://schemas.microsoft.com/office/powerpoint/2010/main" val="12296273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84785" y="413496"/>
            <a:ext cx="11762773" cy="52745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64"/>
              <a:t>Preguntas y respuestas.</a:t>
            </a:r>
            <a:endParaRPr lang="ru-RU" sz="3264" dirty="0"/>
          </a:p>
        </p:txBody>
      </p:sp>
      <p:sp>
        <p:nvSpPr>
          <p:cNvPr id="3" name="Text Placeholder 1"/>
          <p:cNvSpPr>
            <a:spLocks noGrp="1"/>
          </p:cNvSpPr>
          <p:nvPr>
            <p:ph type="body" sz="quarter" idx="20"/>
          </p:nvPr>
        </p:nvSpPr>
        <p:spPr>
          <a:xfrm>
            <a:off x="342918" y="1463670"/>
            <a:ext cx="11689357" cy="858529"/>
          </a:xfrm>
        </p:spPr>
        <p:txBody>
          <a:bodyPr/>
          <a:lstStyle/>
          <a:p>
            <a:r>
              <a:rPr lang="en-US" sz="3808" dirty="0"/>
              <a:t>¿</a:t>
            </a:r>
            <a:r>
              <a:rPr lang="en-US" sz="3808" dirty="0" err="1"/>
              <a:t>Dudas</a:t>
            </a:r>
            <a:r>
              <a:rPr lang="en-US" sz="3808" dirty="0"/>
              <a:t>?</a:t>
            </a:r>
            <a:endParaRPr lang="ru-RU" sz="3808" dirty="0"/>
          </a:p>
        </p:txBody>
      </p:sp>
      <p:sp>
        <p:nvSpPr>
          <p:cNvPr id="4" name="Text Placeholder 1"/>
          <p:cNvSpPr txBox="1">
            <a:spLocks/>
          </p:cNvSpPr>
          <p:nvPr/>
        </p:nvSpPr>
        <p:spPr>
          <a:xfrm>
            <a:off x="440839" y="2126354"/>
            <a:ext cx="11485863" cy="3133504"/>
          </a:xfrm>
          <a:prstGeom prst="rect">
            <a:avLst/>
          </a:prstGeom>
        </p:spPr>
        <p:txBody>
          <a:bodyPr vert="horz" lIns="124347" tIns="0" rIns="124347" bIns="6217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574" dirty="0">
                <a:solidFill>
                  <a:schemeClr val="accent1"/>
                </a:solidFill>
                <a:latin typeface="Aller" pitchFamily="2" charset="0"/>
              </a:rPr>
              <a:t>P</a:t>
            </a:r>
            <a:r>
              <a:rPr lang="en-US" sz="11967" dirty="0">
                <a:solidFill>
                  <a:schemeClr val="accent1"/>
                </a:solidFill>
                <a:latin typeface="Aller" pitchFamily="2" charset="0"/>
              </a:rPr>
              <a:t>&amp;</a:t>
            </a:r>
            <a:r>
              <a:rPr lang="en-US" sz="22574" dirty="0">
                <a:solidFill>
                  <a:schemeClr val="accent1"/>
                </a:solidFill>
                <a:latin typeface="Aller" pitchFamily="2" charset="0"/>
              </a:rPr>
              <a:t>R</a:t>
            </a:r>
            <a:endParaRPr lang="ru-RU" sz="22574" dirty="0">
              <a:solidFill>
                <a:schemeClr val="accent1"/>
              </a:solidFill>
            </a:endParaRPr>
          </a:p>
        </p:txBody>
      </p:sp>
    </p:spTree>
    <p:extLst>
      <p:ext uri="{BB962C8B-B14F-4D97-AF65-F5344CB8AC3E}">
        <p14:creationId xmlns:p14="http://schemas.microsoft.com/office/powerpoint/2010/main" val="279578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27037" y="1979471"/>
            <a:ext cx="9544152" cy="2839739"/>
          </a:xfrm>
        </p:spPr>
        <p:txBody>
          <a:bodyPr>
            <a:normAutofit fontScale="90000"/>
          </a:bodyPr>
          <a:lstStyle/>
          <a:p>
            <a:r>
              <a:rPr lang="en-US" dirty="0" err="1" smtClean="0">
                <a:solidFill>
                  <a:schemeClr val="tx1">
                    <a:lumMod val="50000"/>
                  </a:schemeClr>
                </a:solidFill>
                <a:latin typeface="Segoe WP SemiLight"/>
                <a:cs typeface="Segoe WP SemiLight"/>
              </a:rPr>
              <a:t>Herramientas</a:t>
            </a:r>
            <a:r>
              <a:rPr lang="en-US" dirty="0" smtClean="0">
                <a:solidFill>
                  <a:schemeClr val="tx1">
                    <a:lumMod val="50000"/>
                  </a:schemeClr>
                </a:solidFill>
                <a:latin typeface="Segoe WP SemiLight"/>
                <a:cs typeface="Segoe WP SemiLight"/>
              </a:rPr>
              <a:t> y Toolkits para </a:t>
            </a:r>
            <a:r>
              <a:rPr lang="en-US" dirty="0" err="1" smtClean="0">
                <a:solidFill>
                  <a:schemeClr val="tx1">
                    <a:lumMod val="50000"/>
                  </a:schemeClr>
                </a:solidFill>
                <a:latin typeface="Segoe WP SemiLight"/>
                <a:cs typeface="Segoe WP SemiLight"/>
              </a:rPr>
              <a:t>Aplicaciones</a:t>
            </a:r>
            <a:r>
              <a:rPr lang="en-US" dirty="0" smtClean="0">
                <a:solidFill>
                  <a:schemeClr val="tx1">
                    <a:lumMod val="50000"/>
                  </a:schemeClr>
                </a:solidFill>
                <a:latin typeface="Segoe WP SemiLight"/>
                <a:cs typeface="Segoe WP SemiLight"/>
              </a:rPr>
              <a:t> </a:t>
            </a:r>
            <a:r>
              <a:rPr lang="en-US" dirty="0" err="1" smtClean="0">
                <a:solidFill>
                  <a:schemeClr val="tx1">
                    <a:lumMod val="50000"/>
                  </a:schemeClr>
                </a:solidFill>
                <a:latin typeface="Segoe WP SemiLight"/>
                <a:cs typeface="Segoe WP SemiLight"/>
              </a:rPr>
              <a:t>Universales</a:t>
            </a:r>
            <a:endParaRPr lang="ru-RU" dirty="0">
              <a:solidFill>
                <a:schemeClr val="tx1">
                  <a:lumMod val="50000"/>
                </a:schemeClr>
              </a:solidFill>
            </a:endParaRPr>
          </a:p>
        </p:txBody>
      </p:sp>
      <p:pic>
        <p:nvPicPr>
          <p:cNvPr id="3" name="Marcador de posición de imagen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4" r="74"/>
          <a:stretch>
            <a:fillRect/>
          </a:stretch>
        </p:blipFill>
        <p:spPr>
          <a:xfrm>
            <a:off x="10429790" y="0"/>
            <a:ext cx="2006685" cy="2006400"/>
          </a:xfrm>
        </p:spPr>
      </p:pic>
      <p:sp>
        <p:nvSpPr>
          <p:cNvPr id="4" name="Subtitle 61"/>
          <p:cNvSpPr>
            <a:spLocks noGrp="1"/>
          </p:cNvSpPr>
          <p:nvPr>
            <p:ph type="subTitle" idx="1"/>
          </p:nvPr>
        </p:nvSpPr>
        <p:spPr>
          <a:xfrm>
            <a:off x="427037" y="751118"/>
            <a:ext cx="6116882" cy="489610"/>
          </a:xfrm>
        </p:spPr>
        <p:txBody>
          <a:bodyPr>
            <a:noAutofit/>
          </a:bodyPr>
          <a:lstStyle/>
          <a:p>
            <a:r>
              <a:rPr lang="en-US" dirty="0" smtClean="0">
                <a:solidFill>
                  <a:schemeClr val="tx2"/>
                </a:solidFill>
                <a:latin typeface="Segoe UI Light" panose="020B0502040204020203" pitchFamily="34" charset="0"/>
                <a:cs typeface="Segoe UI Light" panose="020B0502040204020203" pitchFamily="34" charset="0"/>
              </a:rPr>
              <a:t>Gracias </a:t>
            </a:r>
            <a:r>
              <a:rPr lang="en-US" dirty="0" err="1" smtClean="0">
                <a:solidFill>
                  <a:schemeClr val="tx2"/>
                </a:solidFill>
                <a:latin typeface="Segoe UI Light" panose="020B0502040204020203" pitchFamily="34" charset="0"/>
                <a:cs typeface="Segoe UI Light" panose="020B0502040204020203" pitchFamily="34" charset="0"/>
              </a:rPr>
              <a:t>por</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vuestro</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tiempo</a:t>
            </a:r>
            <a:r>
              <a:rPr lang="en-US" dirty="0" smtClean="0">
                <a:solidFill>
                  <a:schemeClr val="tx2"/>
                </a:solidFill>
                <a:latin typeface="Segoe UI Light" panose="020B0502040204020203" pitchFamily="34" charset="0"/>
                <a:cs typeface="Segoe UI Light" panose="020B0502040204020203" pitchFamily="34" charset="0"/>
              </a:rPr>
              <a:t>!</a:t>
            </a:r>
            <a:endParaRPr lang="ru-RU" dirty="0">
              <a:solidFill>
                <a:schemeClr val="tx2"/>
              </a:solidFill>
              <a:latin typeface="Segoe UI Light" panose="020B0502040204020203" pitchFamily="34" charset="0"/>
              <a:cs typeface="Segoe UI Light" panose="020B0502040204020203" pitchFamily="34" charset="0"/>
            </a:endParaRPr>
          </a:p>
        </p:txBody>
      </p:sp>
      <p:sp>
        <p:nvSpPr>
          <p:cNvPr id="6" name="Text Placeholder 4"/>
          <p:cNvSpPr>
            <a:spLocks noGrp="1"/>
          </p:cNvSpPr>
          <p:nvPr/>
        </p:nvSpPr>
        <p:spPr>
          <a:xfrm>
            <a:off x="7616286" y="5299786"/>
            <a:ext cx="4813674" cy="1692056"/>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40" dirty="0">
              <a:solidFill>
                <a:schemeClr val="bg2">
                  <a:lumMod val="25000"/>
                </a:schemeClr>
              </a:solidFill>
            </a:endParaRPr>
          </a:p>
          <a:p>
            <a:r>
              <a:rPr lang="en-US" sz="2040" dirty="0">
                <a:solidFill>
                  <a:schemeClr val="bg2">
                    <a:lumMod val="25000"/>
                  </a:schemeClr>
                </a:solidFill>
              </a:rPr>
              <a:t>Blog: </a:t>
            </a:r>
            <a:r>
              <a:rPr lang="en-US" sz="2040" dirty="0">
                <a:solidFill>
                  <a:schemeClr val="bg2">
                    <a:lumMod val="25000"/>
                  </a:schemeClr>
                </a:solidFill>
                <a:hlinkClick r:id="rId3"/>
              </a:rPr>
              <a:t>http://geeks.ms/blogs/jsuarez</a:t>
            </a:r>
            <a:endParaRPr lang="en-US" sz="2040" dirty="0">
              <a:solidFill>
                <a:schemeClr val="bg2">
                  <a:lumMod val="25000"/>
                </a:schemeClr>
              </a:solidFill>
            </a:endParaRPr>
          </a:p>
          <a:p>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spTree>
    <p:extLst>
      <p:ext uri="{BB962C8B-B14F-4D97-AF65-F5344CB8AC3E}">
        <p14:creationId xmlns:p14="http://schemas.microsoft.com/office/powerpoint/2010/main" val="13421747"/>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2160654" cy="6155531"/>
          </a:xfrm>
        </p:spPr>
        <p:txBody>
          <a:bodyPr/>
          <a:lstStyle/>
          <a:p>
            <a:pPr marL="0" indent="0">
              <a:buNone/>
            </a:pPr>
            <a:r>
              <a:rPr lang="en-US" dirty="0" smtClean="0"/>
              <a:t>3 </a:t>
            </a:r>
            <a:r>
              <a:rPr lang="en-US" dirty="0" err="1" smtClean="0"/>
              <a:t>proyectos</a:t>
            </a:r>
            <a:r>
              <a:rPr lang="en-US" dirty="0" smtClean="0"/>
              <a:t> </a:t>
            </a:r>
            <a:r>
              <a:rPr lang="en-US" dirty="0" err="1" smtClean="0"/>
              <a:t>en</a:t>
            </a:r>
            <a:r>
              <a:rPr lang="en-US" dirty="0" smtClean="0"/>
              <a:t> 1 </a:t>
            </a:r>
            <a:r>
              <a:rPr lang="en-US" dirty="0" err="1" smtClean="0"/>
              <a:t>Solución</a:t>
            </a:r>
            <a:endParaRPr lang="en-US" dirty="0" smtClean="0"/>
          </a:p>
          <a:p>
            <a:pPr marL="0" indent="0">
              <a:buNone/>
            </a:pPr>
            <a:endParaRPr lang="en-US" dirty="0" smtClean="0"/>
          </a:p>
          <a:p>
            <a:pPr marL="0" indent="0">
              <a:buNone/>
            </a:pPr>
            <a:r>
              <a:rPr lang="en-US" dirty="0" smtClean="0"/>
              <a:t>Proyecto Windows 8.1</a:t>
            </a:r>
          </a:p>
          <a:p>
            <a:pPr marL="0" indent="0">
              <a:buNone/>
            </a:pPr>
            <a:endParaRPr lang="en-US" dirty="0" smtClean="0"/>
          </a:p>
          <a:p>
            <a:pPr marL="0" indent="0">
              <a:buNone/>
            </a:pPr>
            <a:r>
              <a:rPr lang="en-US" dirty="0" smtClean="0"/>
              <a:t>Proyecto Windows Phone 8.1</a:t>
            </a:r>
          </a:p>
          <a:p>
            <a:pPr marL="0" indent="0">
              <a:buNone/>
            </a:pPr>
            <a:endParaRPr lang="en-US" dirty="0" smtClean="0"/>
          </a:p>
          <a:p>
            <a:pPr marL="0" indent="0">
              <a:buNone/>
            </a:pPr>
            <a:r>
              <a:rPr lang="en-US" dirty="0" smtClean="0"/>
              <a:t>Proyecto Shared</a:t>
            </a:r>
            <a:endParaRPr lang="en-US" dirty="0"/>
          </a:p>
          <a:p>
            <a:pPr lvl="0"/>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err="1" smtClean="0"/>
              <a:t>Plantillas</a:t>
            </a:r>
            <a:r>
              <a:rPr lang="en-US" dirty="0" smtClean="0"/>
              <a:t> de Apps </a:t>
            </a:r>
            <a:r>
              <a:rPr lang="en-US" dirty="0" err="1" smtClean="0"/>
              <a:t>Universales</a:t>
            </a:r>
            <a:endParaRPr lang="en-US" sz="4000"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stretch>
            <a:fillRect/>
          </a:stretch>
        </p:blipFill>
        <p:spPr>
          <a:xfrm>
            <a:off x="6953238" y="1437784"/>
            <a:ext cx="4644941" cy="2211877"/>
          </a:xfrm>
          <a:prstGeom prst="rect">
            <a:avLst/>
          </a:prstGeom>
        </p:spPr>
      </p:pic>
    </p:spTree>
    <p:extLst>
      <p:ext uri="{BB962C8B-B14F-4D97-AF65-F5344CB8AC3E}">
        <p14:creationId xmlns:p14="http://schemas.microsoft.com/office/powerpoint/2010/main" val="175966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325152"/>
            <a:ext cx="12160654" cy="4001095"/>
          </a:xfrm>
        </p:spPr>
        <p:txBody>
          <a:bodyPr/>
          <a:lstStyle/>
          <a:p>
            <a:pPr marL="0" indent="0">
              <a:buNone/>
            </a:pPr>
            <a:r>
              <a:rPr lang="en-US" dirty="0" err="1" smtClean="0"/>
              <a:t>Intellisense</a:t>
            </a:r>
            <a:r>
              <a:rPr lang="en-US" dirty="0" smtClean="0"/>
              <a:t> </a:t>
            </a:r>
            <a:r>
              <a:rPr lang="en-US" dirty="0" err="1" smtClean="0"/>
              <a:t>nos</a:t>
            </a:r>
            <a:r>
              <a:rPr lang="en-US" dirty="0" smtClean="0"/>
              <a:t> </a:t>
            </a:r>
            <a:r>
              <a:rPr lang="en-US" dirty="0" err="1" smtClean="0"/>
              <a:t>avisa</a:t>
            </a:r>
            <a:r>
              <a:rPr lang="en-US" dirty="0" smtClean="0"/>
              <a:t> </a:t>
            </a:r>
            <a:r>
              <a:rPr lang="en-US" dirty="0" err="1" smtClean="0"/>
              <a:t>si</a:t>
            </a:r>
            <a:r>
              <a:rPr lang="en-US" dirty="0" smtClean="0"/>
              <a:t> el </a:t>
            </a:r>
            <a:r>
              <a:rPr lang="en-US" dirty="0" err="1" smtClean="0"/>
              <a:t>código</a:t>
            </a:r>
            <a:r>
              <a:rPr lang="en-US" dirty="0" smtClean="0"/>
              <a:t> </a:t>
            </a:r>
            <a:r>
              <a:rPr lang="en-US" dirty="0" err="1" smtClean="0"/>
              <a:t>es</a:t>
            </a:r>
            <a:r>
              <a:rPr lang="en-US" dirty="0" smtClean="0"/>
              <a:t> </a:t>
            </a:r>
            <a:r>
              <a:rPr lang="en-US" dirty="0" err="1" smtClean="0"/>
              <a:t>específico</a:t>
            </a:r>
            <a:r>
              <a:rPr lang="en-US" dirty="0" smtClean="0"/>
              <a:t> de </a:t>
            </a:r>
            <a:r>
              <a:rPr lang="en-US" dirty="0" err="1" smtClean="0"/>
              <a:t>una</a:t>
            </a:r>
            <a:r>
              <a:rPr lang="en-US" dirty="0" smtClean="0"/>
              <a:t> </a:t>
            </a:r>
            <a:r>
              <a:rPr lang="en-US" dirty="0" err="1" smtClean="0"/>
              <a:t>plataforma</a:t>
            </a: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r>
              <a:rPr lang="en-US" dirty="0" err="1" smtClean="0"/>
              <a:t>Cambio</a:t>
            </a:r>
            <a:r>
              <a:rPr lang="en-US" dirty="0" smtClean="0"/>
              <a:t> </a:t>
            </a:r>
            <a:r>
              <a:rPr lang="en-US" dirty="0" err="1" smtClean="0"/>
              <a:t>en</a:t>
            </a:r>
            <a:r>
              <a:rPr lang="en-US" dirty="0" smtClean="0"/>
              <a:t> el </a:t>
            </a:r>
            <a:r>
              <a:rPr lang="en-US" dirty="0" err="1" smtClean="0"/>
              <a:t>contexto</a:t>
            </a:r>
            <a:r>
              <a:rPr lang="en-US" dirty="0" smtClean="0"/>
              <a:t> del Proyecto </a:t>
            </a:r>
            <a:r>
              <a:rPr lang="en-US" dirty="0" err="1" smtClean="0"/>
              <a:t>usando</a:t>
            </a:r>
            <a:r>
              <a:rPr lang="en-US" dirty="0" smtClean="0"/>
              <a:t> la </a:t>
            </a:r>
            <a:r>
              <a:rPr lang="en-US" dirty="0" err="1" smtClean="0"/>
              <a:t>navbar</a:t>
            </a:r>
            <a:endParaRPr lang="en-US" dirty="0" smtClean="0"/>
          </a:p>
        </p:txBody>
      </p:sp>
      <p:sp>
        <p:nvSpPr>
          <p:cNvPr id="2" name="Title 1"/>
          <p:cNvSpPr>
            <a:spLocks noGrp="1"/>
          </p:cNvSpPr>
          <p:nvPr>
            <p:ph type="title"/>
          </p:nvPr>
        </p:nvSpPr>
        <p:spPr/>
        <p:txBody>
          <a:bodyPr/>
          <a:lstStyle/>
          <a:p>
            <a:r>
              <a:rPr lang="en-US" dirty="0" err="1" smtClean="0"/>
              <a:t>Cambio</a:t>
            </a:r>
            <a:r>
              <a:rPr lang="en-US" dirty="0" smtClean="0"/>
              <a:t> entre </a:t>
            </a:r>
            <a:r>
              <a:rPr lang="en-US" dirty="0" err="1" smtClean="0"/>
              <a:t>distintos</a:t>
            </a:r>
            <a:r>
              <a:rPr lang="en-US" dirty="0" smtClean="0"/>
              <a:t> </a:t>
            </a:r>
            <a:r>
              <a:rPr lang="en-US" dirty="0" err="1" smtClean="0"/>
              <a:t>contextos</a:t>
            </a:r>
            <a:r>
              <a:rPr lang="en-US" dirty="0" smtClean="0"/>
              <a:t> de </a:t>
            </a:r>
            <a:r>
              <a:rPr lang="en-US" dirty="0" err="1" smtClean="0"/>
              <a:t>código</a:t>
            </a:r>
            <a:r>
              <a:rPr lang="en-US" dirty="0" smtClean="0"/>
              <a:t/>
            </a:r>
            <a:br>
              <a:rPr lang="en-US" dirty="0" smtClean="0"/>
            </a:br>
            <a:endParaRPr lang="en-US" sz="4000" dirty="0">
              <a:gradFill>
                <a:gsLst>
                  <a:gs pos="1250">
                    <a:schemeClr val="tx2"/>
                  </a:gs>
                  <a:gs pos="99000">
                    <a:schemeClr val="tx2"/>
                  </a:gs>
                </a:gsLst>
                <a:lin ang="5400000" scaled="0"/>
              </a:gradFill>
            </a:endParaRPr>
          </a:p>
        </p:txBody>
      </p:sp>
      <p:pic>
        <p:nvPicPr>
          <p:cNvPr id="8" name="Picture 7"/>
          <p:cNvPicPr>
            <a:picLocks noChangeAspect="1"/>
          </p:cNvPicPr>
          <p:nvPr/>
        </p:nvPicPr>
        <p:blipFill>
          <a:blip r:embed="rId3"/>
          <a:stretch>
            <a:fillRect/>
          </a:stretch>
        </p:blipFill>
        <p:spPr>
          <a:xfrm>
            <a:off x="449190" y="2528753"/>
            <a:ext cx="8512247" cy="1593892"/>
          </a:xfrm>
          <a:prstGeom prst="rect">
            <a:avLst/>
          </a:prstGeom>
        </p:spPr>
      </p:pic>
      <p:pic>
        <p:nvPicPr>
          <p:cNvPr id="9" name="Picture 8"/>
          <p:cNvPicPr>
            <a:picLocks noChangeAspect="1"/>
          </p:cNvPicPr>
          <p:nvPr/>
        </p:nvPicPr>
        <p:blipFill>
          <a:blip r:embed="rId4"/>
          <a:stretch>
            <a:fillRect/>
          </a:stretch>
        </p:blipFill>
        <p:spPr>
          <a:xfrm>
            <a:off x="449190" y="5242248"/>
            <a:ext cx="14009083" cy="1371600"/>
          </a:xfrm>
          <a:prstGeom prst="rect">
            <a:avLst/>
          </a:prstGeom>
        </p:spPr>
      </p:pic>
    </p:spTree>
    <p:extLst>
      <p:ext uri="{BB962C8B-B14F-4D97-AF65-F5344CB8AC3E}">
        <p14:creationId xmlns:p14="http://schemas.microsoft.com/office/powerpoint/2010/main" val="109959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12160654" cy="4339650"/>
          </a:xfrm>
        </p:spPr>
        <p:txBody>
          <a:bodyPr/>
          <a:lstStyle/>
          <a:p>
            <a:pPr marL="0" indent="0">
              <a:buNone/>
            </a:pPr>
            <a:r>
              <a:rPr lang="en-US" sz="3600" dirty="0" smtClean="0"/>
              <a:t>Forma </a:t>
            </a:r>
            <a:r>
              <a:rPr lang="en-US" sz="3600" dirty="0" err="1" smtClean="0"/>
              <a:t>sencilla</a:t>
            </a:r>
            <a:r>
              <a:rPr lang="en-US" sz="3600" dirty="0" smtClean="0"/>
              <a:t> y </a:t>
            </a:r>
            <a:r>
              <a:rPr lang="en-US" sz="3600" dirty="0" err="1" smtClean="0"/>
              <a:t>rápida</a:t>
            </a:r>
            <a:r>
              <a:rPr lang="en-US" sz="3600" dirty="0" smtClean="0"/>
              <a:t> para </a:t>
            </a:r>
            <a:r>
              <a:rPr lang="en-US" sz="3600" dirty="0" err="1" smtClean="0"/>
              <a:t>cambiar</a:t>
            </a:r>
            <a:r>
              <a:rPr lang="en-US" sz="3600" dirty="0" smtClean="0"/>
              <a:t> el Proyecto de </a:t>
            </a:r>
            <a:r>
              <a:rPr lang="en-US" sz="3600" dirty="0" err="1" smtClean="0"/>
              <a:t>inicio</a:t>
            </a:r>
            <a:endParaRPr lang="en-US" sz="3600" dirty="0" smtClean="0"/>
          </a:p>
          <a:p>
            <a:pPr marL="0" indent="0">
              <a:buNone/>
            </a:pPr>
            <a:endParaRPr lang="en-US" sz="3600" dirty="0" smtClean="0"/>
          </a:p>
          <a:p>
            <a:pPr lvl="0"/>
            <a:endParaRPr lang="en-US" sz="3600" dirty="0"/>
          </a:p>
          <a:p>
            <a:pPr lvl="0"/>
            <a:endParaRPr lang="en-US" sz="3600" dirty="0" smtClean="0"/>
          </a:p>
          <a:p>
            <a:pPr marL="0" lvl="0" indent="0">
              <a:buNone/>
            </a:pPr>
            <a:endParaRPr lang="en-US" sz="3600" dirty="0" smtClean="0"/>
          </a:p>
          <a:p>
            <a:pPr marL="0" lvl="0" indent="0">
              <a:buNone/>
            </a:pPr>
            <a:r>
              <a:rPr lang="en-US" sz="3600" dirty="0" smtClean="0"/>
              <a:t>Soporte para Apps Windows Store y Windows Phone</a:t>
            </a:r>
          </a:p>
          <a:p>
            <a:pPr marL="0" lvl="0" indent="0">
              <a:buNone/>
            </a:pPr>
            <a:r>
              <a:rPr lang="en-US" sz="3600" dirty="0" smtClean="0"/>
              <a:t>Se </a:t>
            </a:r>
            <a:r>
              <a:rPr lang="en-US" sz="3600" dirty="0" err="1" smtClean="0"/>
              <a:t>habilita</a:t>
            </a:r>
            <a:r>
              <a:rPr lang="en-US" sz="3600" dirty="0" smtClean="0"/>
              <a:t> </a:t>
            </a:r>
            <a:r>
              <a:rPr lang="en-US" sz="3600" dirty="0" err="1" smtClean="0"/>
              <a:t>si</a:t>
            </a:r>
            <a:r>
              <a:rPr lang="en-US" sz="3600" dirty="0" smtClean="0"/>
              <a:t> la </a:t>
            </a:r>
            <a:r>
              <a:rPr lang="en-US" sz="3600" dirty="0" err="1" smtClean="0"/>
              <a:t>solución</a:t>
            </a:r>
            <a:r>
              <a:rPr lang="en-US" sz="3600" dirty="0" smtClean="0"/>
              <a:t> </a:t>
            </a:r>
            <a:r>
              <a:rPr lang="en-US" sz="3600" dirty="0" err="1" smtClean="0"/>
              <a:t>cuenta</a:t>
            </a:r>
            <a:r>
              <a:rPr lang="en-US" sz="3600" dirty="0" smtClean="0"/>
              <a:t> con </a:t>
            </a:r>
            <a:r>
              <a:rPr lang="en-US" sz="3600" dirty="0" err="1" smtClean="0"/>
              <a:t>más</a:t>
            </a:r>
            <a:r>
              <a:rPr lang="en-US" sz="3600" dirty="0" smtClean="0"/>
              <a:t> de un </a:t>
            </a:r>
            <a:r>
              <a:rPr lang="en-US" sz="3600" dirty="0" err="1" smtClean="0"/>
              <a:t>proyecto</a:t>
            </a:r>
            <a:endParaRPr lang="en-US" sz="3600" dirty="0" smtClean="0"/>
          </a:p>
        </p:txBody>
      </p:sp>
      <p:sp>
        <p:nvSpPr>
          <p:cNvPr id="2" name="Title 1"/>
          <p:cNvSpPr>
            <a:spLocks noGrp="1"/>
          </p:cNvSpPr>
          <p:nvPr>
            <p:ph type="title"/>
          </p:nvPr>
        </p:nvSpPr>
        <p:spPr/>
        <p:txBody>
          <a:bodyPr/>
          <a:lstStyle/>
          <a:p>
            <a:r>
              <a:rPr lang="en-US" dirty="0" err="1" smtClean="0"/>
              <a:t>Proyectos</a:t>
            </a:r>
            <a:r>
              <a:rPr lang="en-US" dirty="0" smtClean="0"/>
              <a:t> </a:t>
            </a:r>
            <a:r>
              <a:rPr lang="en-US" dirty="0" err="1" smtClean="0"/>
              <a:t>Universales</a:t>
            </a:r>
            <a:r>
              <a:rPr lang="en-US" dirty="0" smtClean="0"/>
              <a:t>, Proyecto de </a:t>
            </a:r>
            <a:r>
              <a:rPr lang="en-US" dirty="0" err="1" smtClean="0"/>
              <a:t>inicio</a:t>
            </a:r>
            <a:endParaRPr lang="en-US" sz="4000" dirty="0">
              <a:gradFill>
                <a:gsLst>
                  <a:gs pos="1250">
                    <a:schemeClr val="tx2"/>
                  </a:gs>
                  <a:gs pos="99000">
                    <a:schemeClr val="tx2"/>
                  </a:gs>
                </a:gsLst>
                <a:lin ang="5400000" scaled="0"/>
              </a:gradFill>
            </a:endParaRPr>
          </a:p>
        </p:txBody>
      </p:sp>
      <p:pic>
        <p:nvPicPr>
          <p:cNvPr id="7" name="Picture 6"/>
          <p:cNvPicPr>
            <a:picLocks noChangeAspect="1"/>
          </p:cNvPicPr>
          <p:nvPr/>
        </p:nvPicPr>
        <p:blipFill>
          <a:blip r:embed="rId3"/>
          <a:stretch>
            <a:fillRect/>
          </a:stretch>
        </p:blipFill>
        <p:spPr>
          <a:xfrm>
            <a:off x="731837" y="2138890"/>
            <a:ext cx="7120480" cy="2272772"/>
          </a:xfrm>
          <a:prstGeom prst="rect">
            <a:avLst/>
          </a:prstGeom>
        </p:spPr>
      </p:pic>
    </p:spTree>
    <p:extLst>
      <p:ext uri="{BB962C8B-B14F-4D97-AF65-F5344CB8AC3E}">
        <p14:creationId xmlns:p14="http://schemas.microsoft.com/office/powerpoint/2010/main" val="55395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821" y="1437785"/>
            <a:ext cx="6323416" cy="4431983"/>
          </a:xfrm>
        </p:spPr>
        <p:txBody>
          <a:bodyPr/>
          <a:lstStyle/>
          <a:p>
            <a:pPr marL="0" indent="0">
              <a:buNone/>
            </a:pPr>
            <a:r>
              <a:rPr lang="en-US" dirty="0" err="1" smtClean="0"/>
              <a:t>Establecido</a:t>
            </a:r>
            <a:r>
              <a:rPr lang="en-US" dirty="0" smtClean="0"/>
              <a:t> </a:t>
            </a:r>
            <a:r>
              <a:rPr lang="en-US" dirty="0" err="1" smtClean="0"/>
              <a:t>como</a:t>
            </a:r>
            <a:r>
              <a:rPr lang="en-US" dirty="0" smtClean="0"/>
              <a:t> </a:t>
            </a:r>
            <a:r>
              <a:rPr lang="en-US" dirty="0" err="1" smtClean="0"/>
              <a:t>propiedad</a:t>
            </a:r>
            <a:r>
              <a:rPr lang="en-US" dirty="0" smtClean="0"/>
              <a:t> de la </a:t>
            </a:r>
            <a:r>
              <a:rPr lang="en-US" dirty="0" err="1" smtClean="0"/>
              <a:t>solución</a:t>
            </a:r>
            <a:endParaRPr lang="en-US" dirty="0" smtClean="0"/>
          </a:p>
          <a:p>
            <a:pPr marL="0" indent="0">
              <a:buNone/>
            </a:pPr>
            <a:endParaRPr lang="en-US" dirty="0"/>
          </a:p>
          <a:p>
            <a:pPr marL="0" lvl="0" indent="0">
              <a:buNone/>
            </a:pPr>
            <a:r>
              <a:rPr lang="en-US" dirty="0" smtClean="0"/>
              <a:t>Se </a:t>
            </a:r>
            <a:r>
              <a:rPr lang="en-US" dirty="0" err="1" smtClean="0"/>
              <a:t>lanzan</a:t>
            </a:r>
            <a:r>
              <a:rPr lang="en-US" dirty="0" smtClean="0"/>
              <a:t> multiples </a:t>
            </a:r>
            <a:r>
              <a:rPr lang="en-US" dirty="0" err="1" smtClean="0"/>
              <a:t>proyectos</a:t>
            </a:r>
            <a:r>
              <a:rPr lang="en-US" dirty="0" smtClean="0"/>
              <a:t> de </a:t>
            </a:r>
            <a:r>
              <a:rPr lang="en-US" dirty="0" err="1" smtClean="0"/>
              <a:t>manera</a:t>
            </a:r>
            <a:r>
              <a:rPr lang="en-US" dirty="0" smtClean="0"/>
              <a:t> </a:t>
            </a:r>
            <a:r>
              <a:rPr lang="en-US" dirty="0" err="1" smtClean="0"/>
              <a:t>simultánea</a:t>
            </a:r>
            <a:endParaRPr lang="en-US" dirty="0" smtClean="0"/>
          </a:p>
          <a:p>
            <a:pPr marL="0" lvl="0" indent="0">
              <a:buNone/>
            </a:pPr>
            <a:endParaRPr lang="en-US" dirty="0" smtClean="0"/>
          </a:p>
        </p:txBody>
      </p:sp>
      <p:sp>
        <p:nvSpPr>
          <p:cNvPr id="2" name="Title 1"/>
          <p:cNvSpPr>
            <a:spLocks noGrp="1"/>
          </p:cNvSpPr>
          <p:nvPr>
            <p:ph type="title"/>
          </p:nvPr>
        </p:nvSpPr>
        <p:spPr/>
        <p:txBody>
          <a:bodyPr/>
          <a:lstStyle/>
          <a:p>
            <a:r>
              <a:rPr lang="en-US" dirty="0" smtClean="0"/>
              <a:t>Multi-Proyecto </a:t>
            </a:r>
            <a:br>
              <a:rPr lang="en-US" dirty="0" smtClean="0"/>
            </a:br>
            <a:endParaRPr lang="en-US" sz="4000"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stretch>
            <a:fillRect/>
          </a:stretch>
        </p:blipFill>
        <p:spPr>
          <a:xfrm>
            <a:off x="6751637" y="1502352"/>
            <a:ext cx="5211625" cy="3061710"/>
          </a:xfrm>
          <a:prstGeom prst="rect">
            <a:avLst/>
          </a:prstGeom>
        </p:spPr>
      </p:pic>
    </p:spTree>
    <p:extLst>
      <p:ext uri="{BB962C8B-B14F-4D97-AF65-F5344CB8AC3E}">
        <p14:creationId xmlns:p14="http://schemas.microsoft.com/office/powerpoint/2010/main" val="28529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6000" dirty="0" err="1" smtClean="0"/>
              <a:t>Características</a:t>
            </a:r>
            <a:r>
              <a:rPr lang="en-GB" sz="6000" dirty="0" smtClean="0"/>
              <a:t> de </a:t>
            </a:r>
            <a:r>
              <a:rPr lang="en-GB" sz="6000" dirty="0" err="1" smtClean="0"/>
              <a:t>las</a:t>
            </a:r>
            <a:r>
              <a:rPr lang="en-GB" sz="6000" dirty="0" smtClean="0"/>
              <a:t> </a:t>
            </a:r>
            <a:r>
              <a:rPr lang="en-GB" sz="6000" dirty="0" err="1" smtClean="0"/>
              <a:t>herramientas</a:t>
            </a:r>
            <a:r>
              <a:rPr lang="en-GB" sz="6000" smtClean="0"/>
              <a:t> C#</a:t>
            </a:r>
            <a:endParaRPr lang="en-GB" sz="6000" dirty="0"/>
          </a:p>
        </p:txBody>
      </p:sp>
      <p:sp>
        <p:nvSpPr>
          <p:cNvPr id="8" name="Text Placeholder 7"/>
          <p:cNvSpPr>
            <a:spLocks noGrp="1"/>
          </p:cNvSpPr>
          <p:nvPr>
            <p:ph type="body" sz="quarter" idx="12"/>
          </p:nvPr>
        </p:nvSpPr>
        <p:spPr/>
        <p:txBody>
          <a:bodyPr/>
          <a:lstStyle/>
          <a:p>
            <a:r>
              <a:rPr lang="en-GB" dirty="0" smtClean="0"/>
              <a:t>demo</a:t>
            </a:r>
            <a:endParaRPr lang="en-GB" dirty="0"/>
          </a:p>
        </p:txBody>
      </p:sp>
    </p:spTree>
    <p:extLst>
      <p:ext uri="{BB962C8B-B14F-4D97-AF65-F5344CB8AC3E}">
        <p14:creationId xmlns:p14="http://schemas.microsoft.com/office/powerpoint/2010/main" val="266235706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3.xml><?xml version="1.0" encoding="utf-8"?>
<a:theme xmlns:a="http://schemas.openxmlformats.org/drawingml/2006/main" name="1_5-30536_Build_2014_Breakout_Template_White_16x9">
  <a:themeElements>
    <a:clrScheme name="Personalizado 3">
      <a:dk1>
        <a:srgbClr val="404040"/>
      </a:dk1>
      <a:lt1>
        <a:srgbClr val="FFFFFF"/>
      </a:lt1>
      <a:dk2>
        <a:srgbClr val="00BCF2"/>
      </a:dk2>
      <a:lt2>
        <a:srgbClr val="FFFFFF"/>
      </a:lt2>
      <a:accent1>
        <a:srgbClr val="00BCF2"/>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E2C6A0EC-D7AC-4A86-BAB7-EE081BB7E657}"/>
    </a:ext>
  </a:extLst>
</a:theme>
</file>

<file path=ppt/theme/theme4.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5.xml><?xml version="1.0" encoding="utf-8"?>
<a:theme xmlns:a="http://schemas.openxmlformats.org/drawingml/2006/main" name="Build_2014_Template_DTreadwell-Teal_16x9">
  <a:themeElements>
    <a:clrScheme name="BUILD 2014 - DTreadwell">
      <a:dk1>
        <a:srgbClr val="000000"/>
      </a:dk1>
      <a:lt1>
        <a:srgbClr val="FFFFFF"/>
      </a:lt1>
      <a:dk2>
        <a:srgbClr val="00B294"/>
      </a:dk2>
      <a:lt2>
        <a:srgbClr val="FFFFFF"/>
      </a:lt2>
      <a:accent1>
        <a:srgbClr val="00B294"/>
      </a:accent1>
      <a:accent2>
        <a:srgbClr val="0072C6"/>
      </a:accent2>
      <a:accent3>
        <a:srgbClr val="00BCF2"/>
      </a:accent3>
      <a:accent4>
        <a:srgbClr val="002050"/>
      </a:accent4>
      <a:accent5>
        <a:srgbClr val="00188F"/>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BDFD9560-8AE7-4DF4-B5B9-56BD59DC0770}"/>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430ED7F2-2DBD-4816-B9BA-9FBA400154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Tim Heuer</External_x0020_Speaker>
    <Session_x0020_Code xmlns="e36bfbf9-5e42-489c-a259-4c54eb22cb57">2-507</Session_x0020_Code>
    <Presentation_x0020_Date xmlns="e36bfbf9-5e42-489c-a259-4c54eb22cb57">2014-04-02T00:00:00-07:00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69a5b99d-77ac-48aa-a233-3939230a570a" Revision="1" Stencil="System.MyShapes" StencilVersion="1.0"/>
</Control>
</file>

<file path=customXml/itemProps1.xml><?xml version="1.0" encoding="utf-8"?>
<ds:datastoreItem xmlns:ds="http://schemas.openxmlformats.org/officeDocument/2006/customXml" ds:itemID="{F990F116-B58F-4255-B05B-DA3808E0E5C6}">
  <ds:schemaRefs>
    <ds:schemaRef ds:uri="e36bfbf9-5e42-489c-a259-4c54eb22cb57"/>
    <ds:schemaRef ds:uri="http://schemas.microsoft.com/office/2006/documentManagement/types"/>
    <ds:schemaRef ds:uri="230e9df3-be65-4c73-a93b-d1236ebd677e"/>
    <ds:schemaRef ds:uri="http://purl.org/dc/elements/1.1/"/>
    <ds:schemaRef ds:uri="http://schemas.microsoft.com/office/2006/metadata/properties"/>
    <ds:schemaRef ds:uri="http://schemas.microsoft.com/sharepoint/v3"/>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3991B8EA-6F79-4C09-A3D9-8E8AB5D2D54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Build_2014_Template</Template>
  <TotalTime>4548</TotalTime>
  <Words>5394</Words>
  <Application>Microsoft Office PowerPoint</Application>
  <PresentationFormat>Personalizado</PresentationFormat>
  <Paragraphs>411</Paragraphs>
  <Slides>44</Slides>
  <Notes>38</Notes>
  <HiddenSlides>1</HiddenSlides>
  <MMClips>0</MMClips>
  <ScaleCrop>false</ScaleCrop>
  <HeadingPairs>
    <vt:vector size="6" baseType="variant">
      <vt:variant>
        <vt:lpstr>Fuentes usadas</vt:lpstr>
      </vt:variant>
      <vt:variant>
        <vt:i4>12</vt:i4>
      </vt:variant>
      <vt:variant>
        <vt:lpstr>Tema</vt:lpstr>
      </vt:variant>
      <vt:variant>
        <vt:i4>6</vt:i4>
      </vt:variant>
      <vt:variant>
        <vt:lpstr>Títulos de diapositiva</vt:lpstr>
      </vt:variant>
      <vt:variant>
        <vt:i4>44</vt:i4>
      </vt:variant>
    </vt:vector>
  </HeadingPairs>
  <TitlesOfParts>
    <vt:vector size="62" baseType="lpstr">
      <vt:lpstr>ＭＳ Ｐゴシック</vt:lpstr>
      <vt:lpstr>Aller</vt:lpstr>
      <vt:lpstr>Arial</vt:lpstr>
      <vt:lpstr>Avenir LT Pro 45 Book</vt:lpstr>
      <vt:lpstr>Calibri</vt:lpstr>
      <vt:lpstr>Consolas</vt:lpstr>
      <vt:lpstr>Segoe UI</vt:lpstr>
      <vt:lpstr>Segoe UI Light</vt:lpstr>
      <vt:lpstr>Segoe WP Light</vt:lpstr>
      <vt:lpstr>Segoe WP SemiLight</vt:lpstr>
      <vt:lpstr>Times New Roman</vt:lpstr>
      <vt:lpstr>Wingdings</vt:lpstr>
      <vt:lpstr>5-30536_Build_2014_Breakout_Template_White_16x9</vt:lpstr>
      <vt:lpstr>1_5-30536_Build_2014_Breakout_Template_Blue_16x9</vt:lpstr>
      <vt:lpstr>1_5-30536_Build_2014_Breakout_Template_White_16x9</vt:lpstr>
      <vt:lpstr>2_5-30536_Build_2014_Breakout_Template_White_16x9</vt:lpstr>
      <vt:lpstr>Build_2014_Template_DTreadwell-Teal_16x9</vt:lpstr>
      <vt:lpstr>2_5-30536_Build_2014_Breakout_Template_Blue_16x9</vt:lpstr>
      <vt:lpstr>Herramientas y Toolkits para Aplicaciones Universales</vt:lpstr>
      <vt:lpstr>Javier Suárez Ruiz</vt:lpstr>
      <vt:lpstr>Agenda</vt:lpstr>
      <vt:lpstr>Herramientas Visual Studio – C#</vt:lpstr>
      <vt:lpstr>Plantillas de Apps Universales</vt:lpstr>
      <vt:lpstr>Cambio entre distintos contextos de código </vt:lpstr>
      <vt:lpstr>Proyectos Universales, Proyecto de inicio</vt:lpstr>
      <vt:lpstr>Multi-Proyecto  </vt:lpstr>
      <vt:lpstr>Características de las herramientas C#</vt:lpstr>
      <vt:lpstr>Herramientas Visual Studio – XAML</vt:lpstr>
      <vt:lpstr>XAML in Visual Studio </vt:lpstr>
      <vt:lpstr>Ver XAML Cross Platform </vt:lpstr>
      <vt:lpstr>Navegación XAML  </vt:lpstr>
      <vt:lpstr>XAML Intellisense </vt:lpstr>
      <vt:lpstr>XAML Intellisense </vt:lpstr>
      <vt:lpstr>“Ir a la definición…” </vt:lpstr>
      <vt:lpstr>Panel de dispositivo XAML</vt:lpstr>
      <vt:lpstr>Características de las herramientas XAML</vt:lpstr>
      <vt:lpstr>Visual Studio Blend </vt:lpstr>
      <vt:lpstr>Visual Studio Blend</vt:lpstr>
      <vt:lpstr>Debugging de páginas web desde el emulador de Windows Phone </vt:lpstr>
      <vt:lpstr>IE Debugger</vt:lpstr>
      <vt:lpstr>Emulador Windows Phone</vt:lpstr>
      <vt:lpstr>El Emulador de Windows Phone</vt:lpstr>
      <vt:lpstr>El Emulador de Windows Phone</vt:lpstr>
      <vt:lpstr>El Emulador de Windows Phone</vt:lpstr>
      <vt:lpstr>El Emulador de Windows Phone</vt:lpstr>
      <vt:lpstr>Acelerómetro </vt:lpstr>
      <vt:lpstr>Sensores</vt:lpstr>
      <vt:lpstr>Simulación de la localización</vt:lpstr>
      <vt:lpstr>Simulación de la red</vt:lpstr>
      <vt:lpstr>Tarjeta SD</vt:lpstr>
      <vt:lpstr>Simulación de notificaciones</vt:lpstr>
      <vt:lpstr>Windows Phone Power Tools</vt:lpstr>
      <vt:lpstr>Diagnóstico y análisis de memoria</vt:lpstr>
      <vt:lpstr>Herramientas de diagnóstico y rendimiento</vt:lpstr>
      <vt:lpstr>Memory Profiling</vt:lpstr>
      <vt:lpstr>Debugging Tips and Tricks</vt:lpstr>
      <vt:lpstr>Depurar los eventos del ciclo de vida </vt:lpstr>
      <vt:lpstr>Depurar el arranque de la App</vt:lpstr>
      <vt:lpstr>Visualizador JSON</vt:lpstr>
      <vt:lpstr>Herramientas, herramientas, herramientas!</vt:lpstr>
      <vt:lpstr>Presentación de PowerPoint</vt:lpstr>
      <vt:lpstr>Herramientas y Toolkits para Aplicaciones Universales</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apps using the common XAML UI framework</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Javier Suárez Ruiz</cp:lastModifiedBy>
  <cp:revision>77</cp:revision>
  <dcterms:created xsi:type="dcterms:W3CDTF">2014-04-02T17:26:48Z</dcterms:created>
  <dcterms:modified xsi:type="dcterms:W3CDTF">2014-12-10T20:33:00Z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